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7.xml"/>
  <Override ContentType="application/vnd.openxmlformats-officedocument.presentationml.notesSlide+xml" PartName="/ppt/notesSlides/notesSlide92.xml"/>
  <Override ContentType="application/vnd.openxmlformats-officedocument.presentationml.notesSlide+xml" PartName="/ppt/notesSlides/notesSlide5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84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6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41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9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50.xml"/>
  <Override ContentType="application/vnd.openxmlformats-officedocument.presentationml.notesSlide+xml" PartName="/ppt/notesSlides/notesSlide68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42.xml"/>
  <Override ContentType="application/vnd.openxmlformats-officedocument.presentationml.notesSlide+xml" PartName="/ppt/notesSlides/notesSlide82.xml"/>
  <Override ContentType="application/vnd.openxmlformats-officedocument.presentationml.notesSlide+xml" PartName="/ppt/notesSlides/notesSlide85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94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51.xml"/>
  <Override ContentType="application/vnd.openxmlformats-officedocument.presentationml.notesSlide+xml" PartName="/ppt/notesSlides/notesSlide77.xml"/>
  <Override ContentType="application/vnd.openxmlformats-officedocument.presentationml.notesSlide+xml" PartName="/ppt/notesSlides/notesSlide90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43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8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73.xml"/>
  <Override ContentType="application/vnd.openxmlformats-officedocument.presentationml.notesSlide+xml" PartName="/ppt/notesSlides/notesSlide56.xml"/>
  <Override ContentType="application/vnd.openxmlformats-officedocument.presentationml.notesSlide+xml" PartName="/ppt/notesSlides/notesSlide8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69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80.xml"/>
  <Override ContentType="application/vnd.openxmlformats-officedocument.presentationml.notesSlide+xml" PartName="/ppt/notesSlides/notesSlide61.xml"/>
  <Override ContentType="application/vnd.openxmlformats-officedocument.presentationml.notesSlide+xml" PartName="/ppt/notesSlides/notesSlide74.xml"/>
  <Override ContentType="application/vnd.openxmlformats-officedocument.presentationml.notesSlide+xml" PartName="/ppt/notesSlides/notesSlide93.xml"/>
  <Override ContentType="application/vnd.openxmlformats-officedocument.presentationml.notesSlide+xml" PartName="/ppt/notesSlides/notesSlide87.xml"/>
  <Override ContentType="application/vnd.openxmlformats-officedocument.presentationml.notesSlide+xml" PartName="/ppt/notesSlides/notesSlide57.xml"/>
  <Override ContentType="application/vnd.openxmlformats-officedocument.presentationml.notesSlide+xml" PartName="/ppt/notesSlides/notesSlide44.xml"/>
  <Override ContentType="application/vnd.openxmlformats-officedocument.presentationml.notesSlide+xml" PartName="/ppt/notesSlides/notesSlide58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8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75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62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54.xml"/>
  <Override ContentType="application/vnd.openxmlformats-officedocument.presentationml.notesSlide+xml" PartName="/ppt/notesSlides/notesSlide45.xml"/>
  <Override ContentType="application/vnd.openxmlformats-officedocument.presentationml.notesSlide+xml" PartName="/ppt/notesSlides/notesSlide70.xml"/>
  <Override ContentType="application/vnd.openxmlformats-officedocument.presentationml.notesSlide+xml" PartName="/ppt/notesSlides/notesSlide46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89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63.xml"/>
  <Override ContentType="application/vnd.openxmlformats-officedocument.presentationml.notesSlide+xml" PartName="/ppt/notesSlides/notesSlide5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47.xml"/>
  <Override ContentType="application/vnd.openxmlformats-officedocument.presentationml.notesSlide+xml" PartName="/ppt/notesSlides/notesSlide72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60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64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48.xml"/>
  <Override ContentType="application/vnd.openxmlformats-officedocument.presentationml.notesSlide+xml" PartName="/ppt/notesSlides/notesSlide95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5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5.xml"/>
  <Override ContentType="application/vnd.openxmlformats-officedocument.presentationml.notesSlide+xml" PartName="/ppt/notesSlides/notesSlide78.xml"/>
  <Override ContentType="application/vnd.openxmlformats-officedocument.presentationml.notesSlide+xml" PartName="/ppt/notesSlides/notesSlide79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49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83.xml"/>
  <Override ContentType="application/vnd.openxmlformats-officedocument.presentationml.notesSlide+xml" PartName="/ppt/notesSlides/notesSlide71.xml"/>
  <Override ContentType="application/vnd.openxmlformats-officedocument.presentationml.notesSlide+xml" PartName="/ppt/notesSlides/notesSlide53.xml"/>
  <Override ContentType="application/vnd.openxmlformats-officedocument.presentationml.notesSlide+xml" PartName="/ppt/notesSlides/notesSlide40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66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43.xml"/>
  <Override ContentType="application/vnd.openxmlformats-officedocument.presentationml.slide+xml" PartName="/ppt/slides/slide78.xml"/>
  <Override ContentType="application/vnd.openxmlformats-officedocument.presentationml.slide+xml" PartName="/ppt/slides/slide86.xml"/>
  <Override ContentType="application/vnd.openxmlformats-officedocument.presentationml.slide+xml" PartName="/ppt/slides/slide35.xml"/>
  <Override ContentType="application/vnd.openxmlformats-officedocument.presentationml.slide+xml" PartName="/ppt/slides/slide60.xml"/>
  <Override ContentType="application/vnd.openxmlformats-officedocument.presentationml.slide+xml" PartName="/ppt/slides/slide5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slide+xml" PartName="/ppt/slides/slide95.xml"/>
  <Override ContentType="application/vnd.openxmlformats-officedocument.presentationml.slide+xml" PartName="/ppt/slides/slide69.xml"/>
  <Override ContentType="application/vnd.openxmlformats-officedocument.presentationml.slide+xml" PartName="/ppt/slides/slide85.xml"/>
  <Override ContentType="application/vnd.openxmlformats-officedocument.presentationml.slide+xml" PartName="/ppt/slides/slide17.xml"/>
  <Override ContentType="application/vnd.openxmlformats-officedocument.presentationml.slide+xml" PartName="/ppt/slides/slide42.xml"/>
  <Override ContentType="application/vnd.openxmlformats-officedocument.presentationml.slide+xml" PartName="/ppt/slides/slide25.xml"/>
  <Override ContentType="application/vnd.openxmlformats-officedocument.presentationml.slide+xml" PartName="/ppt/slides/slide50.xml"/>
  <Override ContentType="application/vnd.openxmlformats-officedocument.presentationml.slide+xml" PartName="/ppt/slides/slide77.xml"/>
  <Override ContentType="application/vnd.openxmlformats-officedocument.presentationml.slide+xml" PartName="/ppt/slides/slide34.xml"/>
  <Override ContentType="application/vnd.openxmlformats-officedocument.presentationml.slide+xml" PartName="/ppt/slides/slide33.xml"/>
  <Override ContentType="application/vnd.openxmlformats-officedocument.presentationml.slide+xml" PartName="/ppt/slides/slide51.xml"/>
  <Override ContentType="application/vnd.openxmlformats-officedocument.presentationml.slide+xml" PartName="/ppt/slides/slide16.xml"/>
  <Override ContentType="application/vnd.openxmlformats-officedocument.presentationml.slide+xml" PartName="/ppt/slides/slide68.xml"/>
  <Override ContentType="application/vnd.openxmlformats-officedocument.presentationml.slide+xml" PartName="/ppt/slides/slide94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84.xml"/>
  <Override ContentType="application/vnd.openxmlformats-officedocument.presentationml.slide+xml" PartName="/ppt/slides/slide37.xml"/>
  <Override ContentType="application/vnd.openxmlformats-officedocument.presentationml.slide+xml" PartName="/ppt/slides/slide71.xml"/>
  <Override ContentType="application/vnd.openxmlformats-officedocument.presentationml.slide+xml" PartName="/ppt/slides/slide41.xml"/>
  <Override ContentType="application/vnd.openxmlformats-officedocument.presentationml.slide+xml" PartName="/ppt/slides/slide67.xml"/>
  <Override ContentType="application/vnd.openxmlformats-officedocument.presentationml.slide+xml" PartName="/ppt/slides/slide7.xml"/>
  <Override ContentType="application/vnd.openxmlformats-officedocument.presentationml.slide+xml" PartName="/ppt/slides/slide54.xml"/>
  <Override ContentType="application/vnd.openxmlformats-officedocument.presentationml.slide+xml" PartName="/ppt/slides/slide36.xml"/>
  <Override ContentType="application/vnd.openxmlformats-officedocument.presentationml.slide+xml" PartName="/ppt/slides/slide66.xml"/>
  <Override ContentType="application/vnd.openxmlformats-officedocument.presentationml.slide+xml" PartName="/ppt/slides/slide79.xml"/>
  <Override ContentType="application/vnd.openxmlformats-officedocument.presentationml.slide+xml" PartName="/ppt/slides/slide23.xml"/>
  <Override ContentType="application/vnd.openxmlformats-officedocument.presentationml.slide+xml" PartName="/ppt/slides/slide49.xml"/>
  <Override ContentType="application/vnd.openxmlformats-officedocument.presentationml.slide+xml" PartName="/ppt/slides/slide10.xml"/>
  <Override ContentType="application/vnd.openxmlformats-officedocument.presentationml.slide+xml" PartName="/ppt/slides/slide83.xml"/>
  <Override ContentType="application/vnd.openxmlformats-officedocument.presentationml.slide+xml" PartName="/ppt/slides/slide70.xml"/>
  <Override ContentType="application/vnd.openxmlformats-officedocument.presentationml.slide+xml" PartName="/ppt/slides/slide6.xml"/>
  <Override ContentType="application/vnd.openxmlformats-officedocument.presentationml.slide+xml" PartName="/ppt/slides/slide53.xml"/>
  <Override ContentType="application/vnd.openxmlformats-officedocument.presentationml.slide+xml" PartName="/ppt/slides/slide40.xml"/>
  <Override ContentType="application/vnd.openxmlformats-officedocument.presentationml.slide+xml" PartName="/ppt/slides/slide48.xml"/>
  <Override ContentType="application/vnd.openxmlformats-officedocument.presentationml.slide+xml" PartName="/ppt/slides/slide73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82.xml"/>
  <Override ContentType="application/vnd.openxmlformats-officedocument.presentationml.slide+xml" PartName="/ppt/slides/slide39.xml"/>
  <Override ContentType="application/vnd.openxmlformats-officedocument.presentationml.slide+xml" PartName="/ppt/slides/slide65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6.xml"/>
  <Override ContentType="application/vnd.openxmlformats-officedocument.presentationml.slide+xml" PartName="/ppt/slides/slide12.xml"/>
  <Override ContentType="application/vnd.openxmlformats-officedocument.presentationml.slide+xml" PartName="/ppt/slides/slide47.xml"/>
  <Override ContentType="application/vnd.openxmlformats-officedocument.presentationml.slide+xml" PartName="/ppt/slides/slide72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8.xml"/>
  <Override ContentType="application/vnd.openxmlformats-officedocument.presentationml.slide+xml" PartName="/ppt/slides/slide46.xml"/>
  <Override ContentType="application/vnd.openxmlformats-officedocument.presentationml.slide+xml" PartName="/ppt/slides/slide64.xml"/>
  <Override ContentType="application/vnd.openxmlformats-officedocument.presentationml.slide+xml" PartName="/ppt/slides/slide81.xml"/>
  <Override ContentType="application/vnd.openxmlformats-officedocument.presentationml.slide+xml" PartName="/ppt/slides/slide90.xml"/>
  <Override ContentType="application/vnd.openxmlformats-officedocument.presentationml.slide+xml" PartName="/ppt/slides/slide8.xml"/>
  <Override ContentType="application/vnd.openxmlformats-officedocument.presentationml.slide+xml" PartName="/ppt/slides/slide55.xml"/>
  <Override ContentType="application/vnd.openxmlformats-officedocument.presentationml.slide+xml" PartName="/ppt/slides/slide29.xml"/>
  <Override ContentType="application/vnd.openxmlformats-officedocument.presentationml.slide+xml" PartName="/ppt/slides/slide59.xml"/>
  <Override ContentType="application/vnd.openxmlformats-officedocument.presentationml.slide+xml" PartName="/ppt/slides/slide89.xml"/>
  <Override ContentType="application/vnd.openxmlformats-officedocument.presentationml.slide+xml" PartName="/ppt/slides/slide32.xml"/>
  <Override ContentType="application/vnd.openxmlformats-officedocument.presentationml.slide+xml" PartName="/ppt/slides/slide62.xml"/>
  <Override ContentType="application/vnd.openxmlformats-officedocument.presentationml.slide+xml" PartName="/ppt/slides/slide75.xml"/>
  <Override ContentType="application/vnd.openxmlformats-officedocument.presentationml.slide+xml" PartName="/ppt/slides/slide76.xml"/>
  <Override ContentType="application/vnd.openxmlformats-officedocument.presentationml.slide+xml" PartName="/ppt/slides/slide1.xml"/>
  <Override ContentType="application/vnd.openxmlformats-officedocument.presentationml.slide+xml" PartName="/ppt/slides/slide58.xml"/>
  <Override ContentType="application/vnd.openxmlformats-officedocument.presentationml.slide+xml" PartName="/ppt/slides/slide63.xml"/>
  <Override ContentType="application/vnd.openxmlformats-officedocument.presentationml.slide+xml" PartName="/ppt/slides/slide45.xml"/>
  <Override ContentType="application/vnd.openxmlformats-officedocument.presentationml.slide+xml" PartName="/ppt/slides/slide28.xml"/>
  <Override ContentType="application/vnd.openxmlformats-officedocument.presentationml.slide+xml" PartName="/ppt/slides/slide93.xml"/>
  <Override ContentType="application/vnd.openxmlformats-officedocument.presentationml.slide+xml" PartName="/ppt/slides/slide80.xml"/>
  <Override ContentType="application/vnd.openxmlformats-officedocument.presentationml.slide+xml" PartName="/ppt/slides/slide15.xml"/>
  <Override ContentType="application/vnd.openxmlformats-officedocument.presentationml.slide+xml" PartName="/ppt/slides/slide61.xml"/>
  <Override ContentType="application/vnd.openxmlformats-officedocument.presentationml.slide+xml" PartName="/ppt/slides/slide91.xml"/>
  <Override ContentType="application/vnd.openxmlformats-officedocument.presentationml.slide+xml" PartName="/ppt/slides/slide31.xml"/>
  <Override ContentType="application/vnd.openxmlformats-officedocument.presentationml.slide+xml" PartName="/ppt/slides/slide87.xml"/>
  <Override ContentType="application/vnd.openxmlformats-officedocument.presentationml.slide+xml" PartName="/ppt/slides/slide74.xml"/>
  <Override ContentType="application/vnd.openxmlformats-officedocument.presentationml.slide+xml" PartName="/ppt/slides/slide88.xml"/>
  <Override ContentType="application/vnd.openxmlformats-officedocument.presentationml.slide+xml" PartName="/ppt/slides/slide27.xml"/>
  <Override ContentType="application/vnd.openxmlformats-officedocument.presentationml.slide+xml" PartName="/ppt/slides/slide57.xml"/>
  <Override ContentType="application/vnd.openxmlformats-officedocument.presentationml.slide+xml" PartName="/ppt/slides/slide2.xml"/>
  <Override ContentType="application/vnd.openxmlformats-officedocument.presentationml.slide+xml" PartName="/ppt/slides/slide44.xml"/>
  <Override ContentType="application/vnd.openxmlformats-officedocument.presentationml.slide+xml" PartName="/ppt/slides/slide14.xml"/>
  <Override ContentType="application/vnd.openxmlformats-officedocument.presentationml.slide+xml" PartName="/ppt/slides/slide9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4" r:id="rId4"/>
    <p:sldMasterId id="2147483675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  <p:sldId id="290" r:id="rId41"/>
    <p:sldId id="291" r:id="rId42"/>
    <p:sldId id="292" r:id="rId43"/>
    <p:sldId id="293" r:id="rId44"/>
    <p:sldId id="294" r:id="rId45"/>
    <p:sldId id="295" r:id="rId46"/>
    <p:sldId id="296" r:id="rId47"/>
    <p:sldId id="297" r:id="rId48"/>
    <p:sldId id="298" r:id="rId49"/>
    <p:sldId id="299" r:id="rId50"/>
    <p:sldId id="300" r:id="rId51"/>
    <p:sldId id="301" r:id="rId52"/>
    <p:sldId id="302" r:id="rId53"/>
    <p:sldId id="303" r:id="rId54"/>
    <p:sldId id="304" r:id="rId55"/>
    <p:sldId id="305" r:id="rId56"/>
    <p:sldId id="306" r:id="rId57"/>
    <p:sldId id="307" r:id="rId58"/>
    <p:sldId id="308" r:id="rId59"/>
    <p:sldId id="309" r:id="rId60"/>
    <p:sldId id="310" r:id="rId61"/>
    <p:sldId id="311" r:id="rId62"/>
    <p:sldId id="312" r:id="rId63"/>
    <p:sldId id="313" r:id="rId64"/>
    <p:sldId id="314" r:id="rId65"/>
    <p:sldId id="315" r:id="rId66"/>
    <p:sldId id="316" r:id="rId67"/>
    <p:sldId id="317" r:id="rId68"/>
    <p:sldId id="318" r:id="rId69"/>
    <p:sldId id="319" r:id="rId70"/>
    <p:sldId id="320" r:id="rId71"/>
    <p:sldId id="321" r:id="rId72"/>
    <p:sldId id="322" r:id="rId73"/>
    <p:sldId id="323" r:id="rId74"/>
    <p:sldId id="324" r:id="rId75"/>
    <p:sldId id="325" r:id="rId76"/>
    <p:sldId id="326" r:id="rId77"/>
    <p:sldId id="327" r:id="rId78"/>
    <p:sldId id="328" r:id="rId79"/>
    <p:sldId id="329" r:id="rId80"/>
    <p:sldId id="330" r:id="rId81"/>
    <p:sldId id="331" r:id="rId82"/>
    <p:sldId id="332" r:id="rId83"/>
    <p:sldId id="333" r:id="rId84"/>
    <p:sldId id="334" r:id="rId85"/>
    <p:sldId id="335" r:id="rId86"/>
    <p:sldId id="336" r:id="rId87"/>
    <p:sldId id="337" r:id="rId88"/>
    <p:sldId id="338" r:id="rId89"/>
    <p:sldId id="339" r:id="rId90"/>
    <p:sldId id="340" r:id="rId91"/>
    <p:sldId id="341" r:id="rId92"/>
    <p:sldId id="342" r:id="rId93"/>
    <p:sldId id="343" r:id="rId94"/>
    <p:sldId id="344" r:id="rId95"/>
    <p:sldId id="345" r:id="rId96"/>
    <p:sldId id="346" r:id="rId97"/>
    <p:sldId id="347" r:id="rId98"/>
    <p:sldId id="348" r:id="rId99"/>
    <p:sldId id="349" r:id="rId100"/>
    <p:sldId id="350" r:id="rId101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879E444B-EA1F-4868-880B-D94AE0CF8F65}">
  <a:tblStyle styleId="{879E444B-EA1F-4868-880B-D94AE0CF8F65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cap="flat" cmpd="sng" w="127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7E7EF"/>
          </a:solidFill>
        </a:fill>
      </a:tcStyle>
    </a:wholeTbl>
    <a:band1H>
      <a:tcTxStyle/>
      <a:tcStyle>
        <a:fill>
          <a:solidFill>
            <a:srgbClr val="CCCCDD"/>
          </a:solidFill>
        </a:fill>
      </a:tcStyle>
    </a:band1H>
    <a:band2H>
      <a:tcTxStyle/>
    </a:band2H>
    <a:band1V>
      <a:tcTxStyle/>
      <a:tcStyle>
        <a:fill>
          <a:solidFill>
            <a:srgbClr val="CCCCDD"/>
          </a:solidFill>
        </a:fill>
      </a:tcStyle>
    </a:band1V>
    <a:band2V>
      <a:tcTxStyle/>
    </a:band2V>
    <a:lastCol>
      <a:tcTxStyle b="on" i="off"/>
    </a:lastCol>
    <a:firstCol>
      <a:tcTxStyle b="on" i="off"/>
    </a:firstCol>
    <a:lastRow>
      <a:tcTxStyle b="on" i="off"/>
      <a:tcStyle>
        <a:tcBdr>
          <a:top>
            <a:ln cap="flat" cmpd="sng" w="254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rgbClr val="E7E7EF"/>
          </a:solidFill>
        </a:fill>
      </a:tcStyle>
    </a:lastRow>
    <a:seCell>
      <a:tcTxStyle/>
    </a:seCell>
    <a:swCell>
      <a:tcTxStyle/>
    </a:swCell>
    <a:firstRow>
      <a:tcTxStyle b="on" i="off"/>
      <a:tcStyle>
        <a:fill>
          <a:solidFill>
            <a:srgbClr val="E7E7EF"/>
          </a:solidFill>
        </a:fill>
      </a:tcStyle>
    </a:firstRow>
    <a:neCell>
      <a:tcTxStyle/>
    </a:neCell>
    <a:nwCell>
      <a:tcTxStyle/>
    </a:nwCell>
  </a:tblStyle>
  <a:tblStyle styleId="{A7784CCD-7188-480C-BAF4-FA2D93283C72}" styleName="Table_1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4.xml"/><Relationship Id="rId42" Type="http://schemas.openxmlformats.org/officeDocument/2006/relationships/slide" Target="slides/slide36.xml"/><Relationship Id="rId41" Type="http://schemas.openxmlformats.org/officeDocument/2006/relationships/slide" Target="slides/slide35.xml"/><Relationship Id="rId44" Type="http://schemas.openxmlformats.org/officeDocument/2006/relationships/slide" Target="slides/slide38.xml"/><Relationship Id="rId43" Type="http://schemas.openxmlformats.org/officeDocument/2006/relationships/slide" Target="slides/slide37.xml"/><Relationship Id="rId46" Type="http://schemas.openxmlformats.org/officeDocument/2006/relationships/slide" Target="slides/slide40.xml"/><Relationship Id="rId45" Type="http://schemas.openxmlformats.org/officeDocument/2006/relationships/slide" Target="slides/slide39.xml"/><Relationship Id="rId48" Type="http://schemas.openxmlformats.org/officeDocument/2006/relationships/slide" Target="slides/slide42.xml"/><Relationship Id="rId47" Type="http://schemas.openxmlformats.org/officeDocument/2006/relationships/slide" Target="slides/slide41.xml"/><Relationship Id="rId49" Type="http://schemas.openxmlformats.org/officeDocument/2006/relationships/slide" Target="slides/slide43.xml"/><Relationship Id="rId101" Type="http://schemas.openxmlformats.org/officeDocument/2006/relationships/slide" Target="slides/slide95.xml"/><Relationship Id="rId100" Type="http://schemas.openxmlformats.org/officeDocument/2006/relationships/slide" Target="slides/slide94.xml"/><Relationship Id="rId31" Type="http://schemas.openxmlformats.org/officeDocument/2006/relationships/slide" Target="slides/slide25.xml"/><Relationship Id="rId30" Type="http://schemas.openxmlformats.org/officeDocument/2006/relationships/slide" Target="slides/slide24.xml"/><Relationship Id="rId33" Type="http://schemas.openxmlformats.org/officeDocument/2006/relationships/slide" Target="slides/slide27.xml"/><Relationship Id="rId32" Type="http://schemas.openxmlformats.org/officeDocument/2006/relationships/slide" Target="slides/slide26.xml"/><Relationship Id="rId35" Type="http://schemas.openxmlformats.org/officeDocument/2006/relationships/slide" Target="slides/slide29.xml"/><Relationship Id="rId34" Type="http://schemas.openxmlformats.org/officeDocument/2006/relationships/slide" Target="slides/slide28.xml"/><Relationship Id="rId37" Type="http://schemas.openxmlformats.org/officeDocument/2006/relationships/slide" Target="slides/slide31.xml"/><Relationship Id="rId36" Type="http://schemas.openxmlformats.org/officeDocument/2006/relationships/slide" Target="slides/slide30.xml"/><Relationship Id="rId39" Type="http://schemas.openxmlformats.org/officeDocument/2006/relationships/slide" Target="slides/slide33.xml"/><Relationship Id="rId38" Type="http://schemas.openxmlformats.org/officeDocument/2006/relationships/slide" Target="slides/slide32.xml"/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8" Type="http://schemas.openxmlformats.org/officeDocument/2006/relationships/slide" Target="slides/slide22.xml"/><Relationship Id="rId27" Type="http://schemas.openxmlformats.org/officeDocument/2006/relationships/slide" Target="slides/slide21.xml"/><Relationship Id="rId29" Type="http://schemas.openxmlformats.org/officeDocument/2006/relationships/slide" Target="slides/slide23.xml"/><Relationship Id="rId95" Type="http://schemas.openxmlformats.org/officeDocument/2006/relationships/slide" Target="slides/slide89.xml"/><Relationship Id="rId94" Type="http://schemas.openxmlformats.org/officeDocument/2006/relationships/slide" Target="slides/slide88.xml"/><Relationship Id="rId97" Type="http://schemas.openxmlformats.org/officeDocument/2006/relationships/slide" Target="slides/slide91.xml"/><Relationship Id="rId96" Type="http://schemas.openxmlformats.org/officeDocument/2006/relationships/slide" Target="slides/slide90.xml"/><Relationship Id="rId11" Type="http://schemas.openxmlformats.org/officeDocument/2006/relationships/slide" Target="slides/slide5.xml"/><Relationship Id="rId99" Type="http://schemas.openxmlformats.org/officeDocument/2006/relationships/slide" Target="slides/slide93.xml"/><Relationship Id="rId10" Type="http://schemas.openxmlformats.org/officeDocument/2006/relationships/slide" Target="slides/slide4.xml"/><Relationship Id="rId98" Type="http://schemas.openxmlformats.org/officeDocument/2006/relationships/slide" Target="slides/slide92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91" Type="http://schemas.openxmlformats.org/officeDocument/2006/relationships/slide" Target="slides/slide85.xml"/><Relationship Id="rId90" Type="http://schemas.openxmlformats.org/officeDocument/2006/relationships/slide" Target="slides/slide84.xml"/><Relationship Id="rId93" Type="http://schemas.openxmlformats.org/officeDocument/2006/relationships/slide" Target="slides/slide87.xml"/><Relationship Id="rId92" Type="http://schemas.openxmlformats.org/officeDocument/2006/relationships/slide" Target="slides/slide8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Relationship Id="rId84" Type="http://schemas.openxmlformats.org/officeDocument/2006/relationships/slide" Target="slides/slide78.xml"/><Relationship Id="rId83" Type="http://schemas.openxmlformats.org/officeDocument/2006/relationships/slide" Target="slides/slide77.xml"/><Relationship Id="rId86" Type="http://schemas.openxmlformats.org/officeDocument/2006/relationships/slide" Target="slides/slide80.xml"/><Relationship Id="rId85" Type="http://schemas.openxmlformats.org/officeDocument/2006/relationships/slide" Target="slides/slide79.xml"/><Relationship Id="rId88" Type="http://schemas.openxmlformats.org/officeDocument/2006/relationships/slide" Target="slides/slide82.xml"/><Relationship Id="rId87" Type="http://schemas.openxmlformats.org/officeDocument/2006/relationships/slide" Target="slides/slide81.xml"/><Relationship Id="rId89" Type="http://schemas.openxmlformats.org/officeDocument/2006/relationships/slide" Target="slides/slide83.xml"/><Relationship Id="rId80" Type="http://schemas.openxmlformats.org/officeDocument/2006/relationships/slide" Target="slides/slide74.xml"/><Relationship Id="rId82" Type="http://schemas.openxmlformats.org/officeDocument/2006/relationships/slide" Target="slides/slide76.xml"/><Relationship Id="rId81" Type="http://schemas.openxmlformats.org/officeDocument/2006/relationships/slide" Target="slides/slide75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73" Type="http://schemas.openxmlformats.org/officeDocument/2006/relationships/slide" Target="slides/slide67.xml"/><Relationship Id="rId72" Type="http://schemas.openxmlformats.org/officeDocument/2006/relationships/slide" Target="slides/slide66.xml"/><Relationship Id="rId75" Type="http://schemas.openxmlformats.org/officeDocument/2006/relationships/slide" Target="slides/slide69.xml"/><Relationship Id="rId74" Type="http://schemas.openxmlformats.org/officeDocument/2006/relationships/slide" Target="slides/slide68.xml"/><Relationship Id="rId77" Type="http://schemas.openxmlformats.org/officeDocument/2006/relationships/slide" Target="slides/slide71.xml"/><Relationship Id="rId76" Type="http://schemas.openxmlformats.org/officeDocument/2006/relationships/slide" Target="slides/slide70.xml"/><Relationship Id="rId79" Type="http://schemas.openxmlformats.org/officeDocument/2006/relationships/slide" Target="slides/slide73.xml"/><Relationship Id="rId78" Type="http://schemas.openxmlformats.org/officeDocument/2006/relationships/slide" Target="slides/slide72.xml"/><Relationship Id="rId71" Type="http://schemas.openxmlformats.org/officeDocument/2006/relationships/slide" Target="slides/slide65.xml"/><Relationship Id="rId70" Type="http://schemas.openxmlformats.org/officeDocument/2006/relationships/slide" Target="slides/slide64.xml"/><Relationship Id="rId62" Type="http://schemas.openxmlformats.org/officeDocument/2006/relationships/slide" Target="slides/slide56.xml"/><Relationship Id="rId61" Type="http://schemas.openxmlformats.org/officeDocument/2006/relationships/slide" Target="slides/slide55.xml"/><Relationship Id="rId64" Type="http://schemas.openxmlformats.org/officeDocument/2006/relationships/slide" Target="slides/slide58.xml"/><Relationship Id="rId63" Type="http://schemas.openxmlformats.org/officeDocument/2006/relationships/slide" Target="slides/slide57.xml"/><Relationship Id="rId66" Type="http://schemas.openxmlformats.org/officeDocument/2006/relationships/slide" Target="slides/slide60.xml"/><Relationship Id="rId65" Type="http://schemas.openxmlformats.org/officeDocument/2006/relationships/slide" Target="slides/slide59.xml"/><Relationship Id="rId68" Type="http://schemas.openxmlformats.org/officeDocument/2006/relationships/slide" Target="slides/slide62.xml"/><Relationship Id="rId67" Type="http://schemas.openxmlformats.org/officeDocument/2006/relationships/slide" Target="slides/slide61.xml"/><Relationship Id="rId60" Type="http://schemas.openxmlformats.org/officeDocument/2006/relationships/slide" Target="slides/slide54.xml"/><Relationship Id="rId69" Type="http://schemas.openxmlformats.org/officeDocument/2006/relationships/slide" Target="slides/slide63.xml"/><Relationship Id="rId51" Type="http://schemas.openxmlformats.org/officeDocument/2006/relationships/slide" Target="slides/slide45.xml"/><Relationship Id="rId50" Type="http://schemas.openxmlformats.org/officeDocument/2006/relationships/slide" Target="slides/slide44.xml"/><Relationship Id="rId53" Type="http://schemas.openxmlformats.org/officeDocument/2006/relationships/slide" Target="slides/slide47.xml"/><Relationship Id="rId52" Type="http://schemas.openxmlformats.org/officeDocument/2006/relationships/slide" Target="slides/slide46.xml"/><Relationship Id="rId55" Type="http://schemas.openxmlformats.org/officeDocument/2006/relationships/slide" Target="slides/slide49.xml"/><Relationship Id="rId54" Type="http://schemas.openxmlformats.org/officeDocument/2006/relationships/slide" Target="slides/slide48.xml"/><Relationship Id="rId57" Type="http://schemas.openxmlformats.org/officeDocument/2006/relationships/slide" Target="slides/slide51.xml"/><Relationship Id="rId56" Type="http://schemas.openxmlformats.org/officeDocument/2006/relationships/slide" Target="slides/slide50.xml"/><Relationship Id="rId59" Type="http://schemas.openxmlformats.org/officeDocument/2006/relationships/slide" Target="slides/slide53.xml"/><Relationship Id="rId58" Type="http://schemas.openxmlformats.org/officeDocument/2006/relationships/slide" Target="slides/slide5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7" name="Google Shape;207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3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5" name="Google Shape;295;p1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3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5" name="Google Shape;305;p1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3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5" name="Google Shape;315;p1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3" name="Google Shape;323;p1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3" name="Google Shape;333;p2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g3a80a50c6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3" name="Google Shape;343;g3a80a50c6e_0_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0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Google Shape;351;g13bc0b6e17e_0_9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2" name="Google Shape;352;g13bc0b6e17e_0_9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9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Google Shape;360;p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1" name="Google Shape;361;p2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8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Google Shape;369;g24d508774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0" name="Google Shape;370;g24d5087748_0_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7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Google Shape;378;g13aa0b945f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9" name="Google Shape;379;g13aa0b945f2_0_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5" name="Google Shape;215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7" name="Shape 3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Google Shape;388;g2535a297c2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9" name="Google Shape;389;g2535a297c2b_0_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7" name="Shape 3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" name="Google Shape;398;g20a65ed72d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9" name="Google Shape;399;g20a65ed72d8_0_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7" name="Shape 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Google Shape;408;p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9" name="Google Shape;409;p2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7" name="Shape 4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" name="Google Shape;418;p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9" name="Google Shape;419;p2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5" name="Shape 4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6" name="Google Shape;426;p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7" name="Google Shape;427;p3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5" name="Shape 4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" name="Google Shape;436;p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7" name="Google Shape;437;p3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5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Google Shape;446;g13aa0b945f2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7" name="Google Shape;447;g13aa0b945f2_0_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5" name="Shape 4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" name="Google Shape;456;g13aa0b945f2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7" name="Google Shape;457;g13aa0b945f2_0_1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5" name="Shape 4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" name="Google Shape;466;g24d5087748_0_1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7" name="Google Shape;467;g24d5087748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8" name="Google Shape;468;g24d5087748_0_18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7" name="Shape 4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" name="Google Shape;478;p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9" name="Google Shape;479;p3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7" name="Google Shape;227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7" name="Shape 4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8" name="Google Shape;488;p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9" name="Google Shape;489;p3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95" name="Shape 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" name="Google Shape;496;p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7" name="Google Shape;497;p3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6" name="Shape 5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7" name="Google Shape;507;p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8" name="Google Shape;508;p3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8" name="Shape 5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" name="Google Shape;519;g3d7e2de44d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0" name="Google Shape;520;g3d7e2de44d_0_1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8" name="Shape 5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" name="Google Shape;529;ge71ae6e3ae_0_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0" name="Google Shape;530;ge71ae6e3ae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1" name="Google Shape;531;ge71ae6e3ae_0_7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8" name="Shape 5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" name="Google Shape;539;ge71ae6e3ae_0_1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0" name="Google Shape;540;ge71ae6e3ae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1" name="Google Shape;541;ge71ae6e3ae_0_14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8" name="Shape 5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" name="Google Shape;549;g2b4cff4374c_0_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0" name="Google Shape;550;g2b4cff4374c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1" name="Google Shape;551;g2b4cff4374c_0_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8" name="Shape 5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9" name="Google Shape;559;g13aa0b945f2_0_2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0" name="Google Shape;560;g13aa0b945f2_0_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1" name="Google Shape;561;g13aa0b945f2_0_27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8" name="Shape 5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9" name="Google Shape;569;g20a65ed72d8_0_1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0" name="Google Shape;570;g20a65ed72d8_0_1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8" name="Shape 5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" name="Google Shape;579;g2e7d201846d_0_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0" name="Google Shape;580;g2e7d201846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1" name="Google Shape;581;g2e7d201846d_0_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8" name="Google Shape;238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6" name="Shape 5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7" name="Google Shape;587;p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8" name="Google Shape;588;p4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5" name="Shape 5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6" name="Google Shape;596;p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7" name="Google Shape;597;p4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5" name="Shape 6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6" name="Google Shape;606;p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7" name="Google Shape;607;p4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3" name="Shape 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Google Shape;614;p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5" name="Google Shape;615;p4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5" name="Shape 6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6" name="Google Shape;626;p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7" name="Google Shape;627;p4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5" name="Shape 6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6" name="Google Shape;636;p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7" name="Google Shape;637;p5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5" name="Shape 6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6" name="Google Shape;646;p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7" name="Google Shape;647;p5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4" name="Shape 6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" name="Google Shape;655;p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6" name="Google Shape;656;p5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6" name="Shape 6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7" name="Google Shape;667;p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8" name="Google Shape;668;p5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7" name="Shape 6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8" name="Google Shape;678;p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9" name="Google Shape;679;p5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7" name="Google Shape;247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7" name="Shape 6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8" name="Google Shape;688;g8ffb7a5e7a_0_1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9" name="Google Shape;689;g8ffb7a5e7a_0_10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7" name="Shape 6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8" name="Google Shape;698;p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9" name="Google Shape;699;p5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5" name="Shape 7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" name="Google Shape;706;p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7" name="Google Shape;707;p5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5" name="Shape 7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" name="Google Shape;716;p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7" name="Google Shape;717;p5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7" name="Shape 7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8" name="Google Shape;728;p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9" name="Google Shape;729;p6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7" name="Shape 7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8" name="Google Shape;738;p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9" name="Google Shape;739;p6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7" name="Shape 7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8" name="Google Shape;748;p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9" name="Google Shape;749;p6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7" name="Shape 7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8" name="Google Shape;758;p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9" name="Google Shape;759;p6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5" name="Shape 7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6" name="Google Shape;766;p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7" name="Google Shape;767;p6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5" name="Shape 7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6" name="Google Shape;776;p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7" name="Google Shape;777;p6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6" name="Google Shape;256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5" name="Shape 7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6" name="Google Shape;786;g3d7e2de44d_0_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7" name="Google Shape;787;g3d7e2de44d_0_6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5" name="Shape 7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6" name="Google Shape;796;g8ffb7a5e7a_0_10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7" name="Google Shape;797;g8ffb7a5e7a_0_10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8" name="Google Shape;798;g8ffb7a5e7a_0_109:notes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6" name="Shape 8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7" name="Google Shape;807;p6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8" name="Google Shape;808;p6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6" name="Shape 8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7" name="Google Shape;817;p7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8" name="Google Shape;818;p7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19" name="Google Shape;819;p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5" name="Shape 8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6" name="Google Shape;826;p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7" name="Google Shape;827;p7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5" name="Shape 8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6" name="Google Shape;836;p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7" name="Google Shape;837;p7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5" name="Shape 8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6" name="Google Shape;846;g15c42852d1_2_13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7" name="Google Shape;847;g15c42852d1_2_1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8" name="Google Shape;848;g15c42852d1_2_13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6" name="Shape 8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7" name="Google Shape;857;p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8" name="Google Shape;858;p7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7" name="Shape 8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8" name="Google Shape;868;p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9" name="Google Shape;869;p7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7" name="Shape 8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8" name="Google Shape;878;p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9" name="Google Shape;879;p7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4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6" name="Google Shape;266;p1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5" name="Shape 8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6" name="Google Shape;886;g3da7ba5d3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7" name="Google Shape;887;g3da7ba5d32_0_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5" name="Shape 8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6" name="Google Shape;896;g3da7ba5d32_0_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897" name="Google Shape;897;g3da7ba5d32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8" name="Google Shape;898;g3da7ba5d32_0_9:notes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5" name="Shape 9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6" name="Google Shape;906;g9272c8646e_0_10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907" name="Google Shape;907;g9272c8646e_0_1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8" name="Google Shape;908;g9272c8646e_0_100:notes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5" name="Shape 9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6" name="Google Shape;916;g3da7ba5d32_0_2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917" name="Google Shape;917;g3da7ba5d32_0_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8" name="Google Shape;918;g3da7ba5d32_0_23:notes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5" name="Shape 9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6" name="Google Shape;926;g15c42852d1_1_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7" name="Google Shape;927;g15c42852d1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8" name="Google Shape;928;g15c42852d1_1_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7" name="Shape 9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8" name="Google Shape;938;g9272c8646e_0_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939" name="Google Shape;939;g9272c8646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0" name="Google Shape;940;g9272c8646e_0_0:notes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7" name="Shape 9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8" name="Google Shape;948;p8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9" name="Google Shape;949;p8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5" name="Shape 9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6" name="Google Shape;956;p8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7" name="Google Shape;957;p8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5" name="Shape 9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6" name="Google Shape;966;p8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7" name="Google Shape;967;p8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5" name="Shape 9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6" name="Google Shape;976;p8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7" name="Google Shape;977;p8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4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g13bc0b6e17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6" name="Google Shape;276;g13bc0b6e17e_0_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4" name="Shape 9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5" name="Google Shape;985;p9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6" name="Google Shape;986;p9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3" name="Shape 9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4" name="Google Shape;994;p9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5" name="Google Shape;995;p9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2" name="Shape 10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" name="Google Shape;1003;p9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4" name="Google Shape;1004;p9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2" name="Shape 10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" name="Google Shape;1013;p9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4" name="Google Shape;1014;p9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3" name="Shape 10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" name="Google Shape;1024;p9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5" name="Google Shape;1025;p9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1" name="Shape 10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Google Shape;1032;p9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3" name="Google Shape;1033;p9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0" name="Shape 10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1" name="Google Shape;1041;p9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2" name="Google Shape;1042;p9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9" name="Shape 10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0" name="Google Shape;1050;p9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1" name="Google Shape;1051;p9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8" name="Shape 10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9" name="Google Shape;1059;g3da7ba5d32_0_1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0" name="Google Shape;1060;g3da7ba5d32_0_14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8" name="Shape 10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9" name="Google Shape;1069;g3da7ba5d32_0_1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0" name="Google Shape;1070;g3da7ba5d32_0_15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3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5" name="Google Shape;285;p1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8" name="Shape 10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9" name="Google Shape;1079;g1207002737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0" name="Google Shape;1080;g1207002737d_0_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8" name="Shape 10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9" name="Google Shape;1089;p1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0" name="Google Shape;1090;p10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8" name="Shape 10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9" name="Google Shape;1099;p10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0" name="Google Shape;1100;p10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7" name="Shape 1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8" name="Google Shape;1108;p10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9" name="Google Shape;1109;p10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5" name="Shape 1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" name="Google Shape;1116;p10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7" name="Google Shape;1117;p10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3" name="Shape 1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4" name="Google Shape;1124;p10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5" name="Google Shape;1125;p10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 type="title">
  <p:cSld name="TITLE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Google Shape;21;p2"/>
          <p:cNvCxnSpPr/>
          <p:nvPr/>
        </p:nvCxnSpPr>
        <p:spPr>
          <a:xfrm>
            <a:off x="228600" y="6400800"/>
            <a:ext cx="8686800" cy="0"/>
          </a:xfrm>
          <a:prstGeom prst="straightConnector1">
            <a:avLst/>
          </a:prstGeom>
          <a:noFill/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2" name="Google Shape;22;p2"/>
          <p:cNvCxnSpPr/>
          <p:nvPr/>
        </p:nvCxnSpPr>
        <p:spPr>
          <a:xfrm>
            <a:off x="228600" y="990600"/>
            <a:ext cx="8686800" cy="0"/>
          </a:xfrm>
          <a:prstGeom prst="straightConnector1">
            <a:avLst/>
          </a:prstGeom>
          <a:noFill/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3" name="Google Shape;23;p2"/>
          <p:cNvSpPr txBox="1"/>
          <p:nvPr/>
        </p:nvSpPr>
        <p:spPr>
          <a:xfrm>
            <a:off x="76200" y="76200"/>
            <a:ext cx="1447800" cy="822325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Team Logo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Here</a:t>
            </a:r>
            <a:endParaRPr/>
          </a:p>
        </p:txBody>
      </p:sp>
      <p:sp>
        <p:nvSpPr>
          <p:cNvPr id="24" name="Google Shape;24;p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5" name="Google Shape;25;p2"/>
          <p:cNvSpPr txBox="1"/>
          <p:nvPr>
            <p:ph idx="1" type="subTitle"/>
          </p:nvPr>
        </p:nvSpPr>
        <p:spPr>
          <a:xfrm>
            <a:off x="1371600" y="4343400"/>
            <a:ext cx="6400800" cy="129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600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6" name="Google Shape;26;p2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7" name="Google Shape;27;p2"/>
          <p:cNvSpPr txBox="1"/>
          <p:nvPr>
            <p:ph idx="12" type="sldNum"/>
          </p:nvPr>
        </p:nvSpPr>
        <p:spPr>
          <a:xfrm>
            <a:off x="8001000" y="6477000"/>
            <a:ext cx="6858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8" name="Google Shape;28;p2"/>
          <p:cNvSpPr/>
          <p:nvPr/>
        </p:nvSpPr>
        <p:spPr>
          <a:xfrm>
            <a:off x="8153400" y="304800"/>
            <a:ext cx="533400" cy="304800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9" name="Google Shape;29;p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060842" y="76195"/>
            <a:ext cx="755332" cy="822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1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3" name="Google Shape;83;p11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1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4" name="Google Shape;84;p11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5" name="Google Shape;85;p11"/>
          <p:cNvSpPr txBox="1"/>
          <p:nvPr>
            <p:ph idx="10" type="dt"/>
          </p:nvPr>
        </p:nvSpPr>
        <p:spPr>
          <a:xfrm>
            <a:off x="228600" y="6477000"/>
            <a:ext cx="23622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6" name="Google Shape;86;p11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7" name="Google Shape;87;p11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2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0" name="Google Shape;90;p12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1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1" name="Google Shape;91;p12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2" name="Google Shape;92;p12"/>
          <p:cNvSpPr txBox="1"/>
          <p:nvPr>
            <p:ph idx="10" type="dt"/>
          </p:nvPr>
        </p:nvSpPr>
        <p:spPr>
          <a:xfrm>
            <a:off x="228600" y="6477000"/>
            <a:ext cx="23622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3" name="Google Shape;93;p12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4" name="Google Shape;94;p12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3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7" name="Google Shape;97;p13"/>
          <p:cNvSpPr txBox="1"/>
          <p:nvPr>
            <p:ph idx="1" type="body"/>
          </p:nvPr>
        </p:nvSpPr>
        <p:spPr>
          <a:xfrm rot="5400000">
            <a:off x="1981200" y="-685800"/>
            <a:ext cx="5181600" cy="868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8" name="Google Shape;98;p13"/>
          <p:cNvSpPr txBox="1"/>
          <p:nvPr>
            <p:ph idx="10" type="dt"/>
          </p:nvPr>
        </p:nvSpPr>
        <p:spPr>
          <a:xfrm>
            <a:off x="228600" y="6477000"/>
            <a:ext cx="23622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9" name="Google Shape;99;p13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0" name="Google Shape;100;p13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4"/>
          <p:cNvSpPr txBox="1"/>
          <p:nvPr>
            <p:ph type="title"/>
          </p:nvPr>
        </p:nvSpPr>
        <p:spPr>
          <a:xfrm rot="5400000">
            <a:off x="4743450" y="2076450"/>
            <a:ext cx="6172200" cy="2171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3" name="Google Shape;103;p14"/>
          <p:cNvSpPr txBox="1"/>
          <p:nvPr>
            <p:ph idx="1" type="body"/>
          </p:nvPr>
        </p:nvSpPr>
        <p:spPr>
          <a:xfrm rot="5400000">
            <a:off x="323850" y="-19050"/>
            <a:ext cx="6172200" cy="636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4" name="Google Shape;104;p14"/>
          <p:cNvSpPr txBox="1"/>
          <p:nvPr>
            <p:ph idx="10" type="dt"/>
          </p:nvPr>
        </p:nvSpPr>
        <p:spPr>
          <a:xfrm>
            <a:off x="228600" y="6477000"/>
            <a:ext cx="23622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5" name="Google Shape;105;p14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6" name="Google Shape;106;p14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Text, and Content" type="txAndObj">
  <p:cSld name="TEXT_AND_OBJECT"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5"/>
          <p:cNvSpPr txBox="1"/>
          <p:nvPr>
            <p:ph type="title"/>
          </p:nvPr>
        </p:nvSpPr>
        <p:spPr>
          <a:xfrm>
            <a:off x="1600200" y="76200"/>
            <a:ext cx="5943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9" name="Google Shape;109;p15"/>
          <p:cNvSpPr txBox="1"/>
          <p:nvPr>
            <p:ph idx="1" type="body"/>
          </p:nvPr>
        </p:nvSpPr>
        <p:spPr>
          <a:xfrm>
            <a:off x="228600" y="1066800"/>
            <a:ext cx="42672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0" name="Google Shape;110;p15"/>
          <p:cNvSpPr txBox="1"/>
          <p:nvPr>
            <p:ph idx="2" type="body"/>
          </p:nvPr>
        </p:nvSpPr>
        <p:spPr>
          <a:xfrm>
            <a:off x="4648200" y="1066800"/>
            <a:ext cx="42672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1" name="Google Shape;111;p15"/>
          <p:cNvSpPr txBox="1"/>
          <p:nvPr>
            <p:ph idx="10" type="dt"/>
          </p:nvPr>
        </p:nvSpPr>
        <p:spPr>
          <a:xfrm>
            <a:off x="228600" y="6477000"/>
            <a:ext cx="23622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2" name="Google Shape;112;p15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3" name="Google Shape;113;p15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6" name="Google Shape;126;p17"/>
          <p:cNvCxnSpPr/>
          <p:nvPr/>
        </p:nvCxnSpPr>
        <p:spPr>
          <a:xfrm>
            <a:off x="228600" y="6400800"/>
            <a:ext cx="8686800" cy="0"/>
          </a:xfrm>
          <a:prstGeom prst="straightConnector1">
            <a:avLst/>
          </a:prstGeom>
          <a:noFill/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27" name="Google Shape;127;p17"/>
          <p:cNvCxnSpPr/>
          <p:nvPr/>
        </p:nvCxnSpPr>
        <p:spPr>
          <a:xfrm>
            <a:off x="228600" y="990600"/>
            <a:ext cx="8686800" cy="0"/>
          </a:xfrm>
          <a:prstGeom prst="straightConnector1">
            <a:avLst/>
          </a:prstGeom>
          <a:noFill/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28" name="Google Shape;128;p17"/>
          <p:cNvSpPr txBox="1"/>
          <p:nvPr/>
        </p:nvSpPr>
        <p:spPr>
          <a:xfrm>
            <a:off x="76200" y="76200"/>
            <a:ext cx="1447800" cy="8223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Team Logo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Here</a:t>
            </a:r>
            <a:endParaRPr/>
          </a:p>
        </p:txBody>
      </p:sp>
      <p:sp>
        <p:nvSpPr>
          <p:cNvPr id="129" name="Google Shape;129;p17"/>
          <p:cNvSpPr txBox="1"/>
          <p:nvPr>
            <p:ph type="ctrTitle"/>
          </p:nvPr>
        </p:nvSpPr>
        <p:spPr>
          <a:xfrm>
            <a:off x="685800" y="2130425"/>
            <a:ext cx="7772400" cy="147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0" name="Google Shape;130;p17"/>
          <p:cNvSpPr txBox="1"/>
          <p:nvPr>
            <p:ph idx="1" type="subTitle"/>
          </p:nvPr>
        </p:nvSpPr>
        <p:spPr>
          <a:xfrm>
            <a:off x="1371600" y="4343400"/>
            <a:ext cx="6400800" cy="129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1333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101600" lvl="2" marL="1143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14300" lvl="3" marL="1600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114300" lvl="4" marL="2057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14300" lvl="5" marL="2514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14300" lvl="6" marL="2971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14300" lvl="7" marL="3429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14300" lvl="8" marL="3886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1" name="Google Shape;131;p17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2" name="Google Shape;132;p17"/>
          <p:cNvSpPr txBox="1"/>
          <p:nvPr>
            <p:ph idx="12" type="sldNum"/>
          </p:nvPr>
        </p:nvSpPr>
        <p:spPr>
          <a:xfrm>
            <a:off x="8001000" y="6477000"/>
            <a:ext cx="685800" cy="247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8"/>
          <p:cNvSpPr txBox="1"/>
          <p:nvPr>
            <p:ph type="title"/>
          </p:nvPr>
        </p:nvSpPr>
        <p:spPr>
          <a:xfrm>
            <a:off x="1600200" y="76200"/>
            <a:ext cx="5943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5" name="Google Shape;135;p18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6" name="Google Shape;136;p18"/>
          <p:cNvSpPr txBox="1"/>
          <p:nvPr>
            <p:ph idx="10" type="dt"/>
          </p:nvPr>
        </p:nvSpPr>
        <p:spPr>
          <a:xfrm>
            <a:off x="228600" y="6477000"/>
            <a:ext cx="23622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7" name="Google Shape;137;p18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8" name="Google Shape;138;p18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 over Content" type="txOverObj">
  <p:cSld name="TEXT_OVER_OBJECT"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9"/>
          <p:cNvSpPr txBox="1"/>
          <p:nvPr>
            <p:ph type="title"/>
          </p:nvPr>
        </p:nvSpPr>
        <p:spPr>
          <a:xfrm>
            <a:off x="1600200" y="76200"/>
            <a:ext cx="5943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1" name="Google Shape;141;p19"/>
          <p:cNvSpPr txBox="1"/>
          <p:nvPr>
            <p:ph idx="1" type="body"/>
          </p:nvPr>
        </p:nvSpPr>
        <p:spPr>
          <a:xfrm>
            <a:off x="228600" y="1066800"/>
            <a:ext cx="8686800" cy="251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2" name="Google Shape;142;p19"/>
          <p:cNvSpPr txBox="1"/>
          <p:nvPr>
            <p:ph idx="2" type="body"/>
          </p:nvPr>
        </p:nvSpPr>
        <p:spPr>
          <a:xfrm>
            <a:off x="228600" y="3733800"/>
            <a:ext cx="8686800" cy="251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3" name="Google Shape;143;p19"/>
          <p:cNvSpPr txBox="1"/>
          <p:nvPr>
            <p:ph idx="10" type="dt"/>
          </p:nvPr>
        </p:nvSpPr>
        <p:spPr>
          <a:xfrm>
            <a:off x="228600" y="6477000"/>
            <a:ext cx="23622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4" name="Google Shape;144;p19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5" name="Google Shape;145;p19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over Text" type="objOverTx">
  <p:cSld name="OBJECT_OVER_TEXT"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0"/>
          <p:cNvSpPr txBox="1"/>
          <p:nvPr>
            <p:ph type="title"/>
          </p:nvPr>
        </p:nvSpPr>
        <p:spPr>
          <a:xfrm>
            <a:off x="1600200" y="76200"/>
            <a:ext cx="5943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8" name="Google Shape;148;p20"/>
          <p:cNvSpPr txBox="1"/>
          <p:nvPr>
            <p:ph idx="1" type="body"/>
          </p:nvPr>
        </p:nvSpPr>
        <p:spPr>
          <a:xfrm>
            <a:off x="228600" y="1066800"/>
            <a:ext cx="8686800" cy="251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9" name="Google Shape;149;p20"/>
          <p:cNvSpPr txBox="1"/>
          <p:nvPr>
            <p:ph idx="2" type="body"/>
          </p:nvPr>
        </p:nvSpPr>
        <p:spPr>
          <a:xfrm>
            <a:off x="228600" y="3733800"/>
            <a:ext cx="8686800" cy="251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50" name="Google Shape;150;p20"/>
          <p:cNvSpPr txBox="1"/>
          <p:nvPr>
            <p:ph idx="10" type="dt"/>
          </p:nvPr>
        </p:nvSpPr>
        <p:spPr>
          <a:xfrm>
            <a:off x="228600" y="6477000"/>
            <a:ext cx="23622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51" name="Google Shape;151;p20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52" name="Google Shape;152;p20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1"/>
          <p:cNvSpPr txBox="1"/>
          <p:nvPr>
            <p:ph type="title"/>
          </p:nvPr>
        </p:nvSpPr>
        <p:spPr>
          <a:xfrm>
            <a:off x="1600200" y="76200"/>
            <a:ext cx="5943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55" name="Google Shape;155;p21"/>
          <p:cNvSpPr txBox="1"/>
          <p:nvPr>
            <p:ph idx="1" type="body"/>
          </p:nvPr>
        </p:nvSpPr>
        <p:spPr>
          <a:xfrm>
            <a:off x="228600" y="1066800"/>
            <a:ext cx="42672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1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56" name="Google Shape;156;p21"/>
          <p:cNvSpPr txBox="1"/>
          <p:nvPr>
            <p:ph idx="2" type="body"/>
          </p:nvPr>
        </p:nvSpPr>
        <p:spPr>
          <a:xfrm>
            <a:off x="4648200" y="1066800"/>
            <a:ext cx="42672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1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57" name="Google Shape;157;p21"/>
          <p:cNvSpPr txBox="1"/>
          <p:nvPr>
            <p:ph idx="10" type="dt"/>
          </p:nvPr>
        </p:nvSpPr>
        <p:spPr>
          <a:xfrm>
            <a:off x="228600" y="6477000"/>
            <a:ext cx="23622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58" name="Google Shape;158;p21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59" name="Google Shape;159;p21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3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2" name="Google Shape;32;p3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3" name="Google Shape;33;p3"/>
          <p:cNvSpPr txBox="1"/>
          <p:nvPr>
            <p:ph idx="10" type="dt"/>
          </p:nvPr>
        </p:nvSpPr>
        <p:spPr>
          <a:xfrm>
            <a:off x="228600" y="6477000"/>
            <a:ext cx="23622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4" name="Google Shape;34;p3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5" name="Google Shape;35;p3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22"/>
          <p:cNvSpPr txBox="1"/>
          <p:nvPr>
            <p:ph type="title"/>
          </p:nvPr>
        </p:nvSpPr>
        <p:spPr>
          <a:xfrm>
            <a:off x="722312" y="4406900"/>
            <a:ext cx="7772400" cy="13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40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62" name="Google Shape;162;p22"/>
          <p:cNvSpPr txBox="1"/>
          <p:nvPr>
            <p:ph idx="1" type="body"/>
          </p:nvPr>
        </p:nvSpPr>
        <p:spPr>
          <a:xfrm>
            <a:off x="722312" y="2906713"/>
            <a:ext cx="7772400" cy="1500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63" name="Google Shape;163;p22"/>
          <p:cNvSpPr txBox="1"/>
          <p:nvPr>
            <p:ph idx="10" type="dt"/>
          </p:nvPr>
        </p:nvSpPr>
        <p:spPr>
          <a:xfrm>
            <a:off x="228600" y="6477000"/>
            <a:ext cx="23622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64" name="Google Shape;164;p22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65" name="Google Shape;165;p22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68" name="Google Shape;168;p23"/>
          <p:cNvSpPr txBox="1"/>
          <p:nvPr>
            <p:ph idx="1" type="body"/>
          </p:nvPr>
        </p:nvSpPr>
        <p:spPr>
          <a:xfrm>
            <a:off x="457200" y="1535112"/>
            <a:ext cx="4040100" cy="6399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69" name="Google Shape;169;p23"/>
          <p:cNvSpPr txBox="1"/>
          <p:nvPr>
            <p:ph idx="2" type="body"/>
          </p:nvPr>
        </p:nvSpPr>
        <p:spPr>
          <a:xfrm>
            <a:off x="457200" y="2174875"/>
            <a:ext cx="4040100" cy="395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70" name="Google Shape;170;p23"/>
          <p:cNvSpPr txBox="1"/>
          <p:nvPr>
            <p:ph idx="3" type="body"/>
          </p:nvPr>
        </p:nvSpPr>
        <p:spPr>
          <a:xfrm>
            <a:off x="4645025" y="1535112"/>
            <a:ext cx="4041900" cy="6399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71" name="Google Shape;171;p23"/>
          <p:cNvSpPr txBox="1"/>
          <p:nvPr>
            <p:ph idx="4" type="body"/>
          </p:nvPr>
        </p:nvSpPr>
        <p:spPr>
          <a:xfrm>
            <a:off x="4645025" y="2174875"/>
            <a:ext cx="4041900" cy="395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72" name="Google Shape;172;p23"/>
          <p:cNvSpPr txBox="1"/>
          <p:nvPr>
            <p:ph idx="10" type="dt"/>
          </p:nvPr>
        </p:nvSpPr>
        <p:spPr>
          <a:xfrm>
            <a:off x="228600" y="6477000"/>
            <a:ext cx="23622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73" name="Google Shape;173;p23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74" name="Google Shape;174;p23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24"/>
          <p:cNvSpPr txBox="1"/>
          <p:nvPr>
            <p:ph type="title"/>
          </p:nvPr>
        </p:nvSpPr>
        <p:spPr>
          <a:xfrm>
            <a:off x="1600200" y="76200"/>
            <a:ext cx="5943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77" name="Google Shape;177;p24"/>
          <p:cNvSpPr txBox="1"/>
          <p:nvPr>
            <p:ph idx="10" type="dt"/>
          </p:nvPr>
        </p:nvSpPr>
        <p:spPr>
          <a:xfrm>
            <a:off x="228600" y="6477000"/>
            <a:ext cx="23622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78" name="Google Shape;178;p24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79" name="Google Shape;179;p24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25"/>
          <p:cNvSpPr txBox="1"/>
          <p:nvPr>
            <p:ph idx="10" type="dt"/>
          </p:nvPr>
        </p:nvSpPr>
        <p:spPr>
          <a:xfrm>
            <a:off x="228600" y="6477000"/>
            <a:ext cx="23622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82" name="Google Shape;182;p25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83" name="Google Shape;183;p25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26"/>
          <p:cNvSpPr txBox="1"/>
          <p:nvPr>
            <p:ph type="title"/>
          </p:nvPr>
        </p:nvSpPr>
        <p:spPr>
          <a:xfrm>
            <a:off x="457200" y="273050"/>
            <a:ext cx="3008400" cy="11619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0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86" name="Google Shape;186;p26"/>
          <p:cNvSpPr txBox="1"/>
          <p:nvPr>
            <p:ph idx="1" type="body"/>
          </p:nvPr>
        </p:nvSpPr>
        <p:spPr>
          <a:xfrm>
            <a:off x="3575050" y="273050"/>
            <a:ext cx="5111700" cy="585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1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87" name="Google Shape;187;p26"/>
          <p:cNvSpPr txBox="1"/>
          <p:nvPr>
            <p:ph idx="2" type="body"/>
          </p:nvPr>
        </p:nvSpPr>
        <p:spPr>
          <a:xfrm>
            <a:off x="457200" y="1435100"/>
            <a:ext cx="3008400" cy="469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88" name="Google Shape;188;p26"/>
          <p:cNvSpPr txBox="1"/>
          <p:nvPr>
            <p:ph idx="10" type="dt"/>
          </p:nvPr>
        </p:nvSpPr>
        <p:spPr>
          <a:xfrm>
            <a:off x="228600" y="6477000"/>
            <a:ext cx="23622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89" name="Google Shape;189;p26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90" name="Google Shape;190;p26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27"/>
          <p:cNvSpPr txBox="1"/>
          <p:nvPr>
            <p:ph type="title"/>
          </p:nvPr>
        </p:nvSpPr>
        <p:spPr>
          <a:xfrm>
            <a:off x="1792288" y="4800600"/>
            <a:ext cx="5486400" cy="566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0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93" name="Google Shape;193;p27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1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94" name="Google Shape;194;p27"/>
          <p:cNvSpPr txBox="1"/>
          <p:nvPr>
            <p:ph idx="1" type="body"/>
          </p:nvPr>
        </p:nvSpPr>
        <p:spPr>
          <a:xfrm>
            <a:off x="1792288" y="5367337"/>
            <a:ext cx="5486400" cy="80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95" name="Google Shape;195;p27"/>
          <p:cNvSpPr txBox="1"/>
          <p:nvPr>
            <p:ph idx="10" type="dt"/>
          </p:nvPr>
        </p:nvSpPr>
        <p:spPr>
          <a:xfrm>
            <a:off x="228600" y="6477000"/>
            <a:ext cx="23622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96" name="Google Shape;196;p27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97" name="Google Shape;197;p27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Text, and Content" type="txAndObj">
  <p:cSld name="TEXT_AND_OBJECT"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28"/>
          <p:cNvSpPr txBox="1"/>
          <p:nvPr>
            <p:ph type="title"/>
          </p:nvPr>
        </p:nvSpPr>
        <p:spPr>
          <a:xfrm>
            <a:off x="1600200" y="76200"/>
            <a:ext cx="5943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00" name="Google Shape;200;p28"/>
          <p:cNvSpPr txBox="1"/>
          <p:nvPr>
            <p:ph idx="1" type="body"/>
          </p:nvPr>
        </p:nvSpPr>
        <p:spPr>
          <a:xfrm>
            <a:off x="228600" y="1066800"/>
            <a:ext cx="42672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01" name="Google Shape;201;p28"/>
          <p:cNvSpPr txBox="1"/>
          <p:nvPr>
            <p:ph idx="2" type="body"/>
          </p:nvPr>
        </p:nvSpPr>
        <p:spPr>
          <a:xfrm>
            <a:off x="4648200" y="1066800"/>
            <a:ext cx="42672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02" name="Google Shape;202;p28"/>
          <p:cNvSpPr txBox="1"/>
          <p:nvPr>
            <p:ph idx="10" type="dt"/>
          </p:nvPr>
        </p:nvSpPr>
        <p:spPr>
          <a:xfrm>
            <a:off x="228600" y="6477000"/>
            <a:ext cx="23622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03" name="Google Shape;203;p28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04" name="Google Shape;204;p28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 over Content" type="txOverObj">
  <p:cSld name="TEXT_OVER_OBJEC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4"/>
          <p:cNvSpPr txBox="1"/>
          <p:nvPr>
            <p:ph type="title"/>
          </p:nvPr>
        </p:nvSpPr>
        <p:spPr>
          <a:xfrm>
            <a:off x="1600200" y="76200"/>
            <a:ext cx="5943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8" name="Google Shape;38;p4"/>
          <p:cNvSpPr txBox="1"/>
          <p:nvPr>
            <p:ph idx="1" type="body"/>
          </p:nvPr>
        </p:nvSpPr>
        <p:spPr>
          <a:xfrm>
            <a:off x="228600" y="1066800"/>
            <a:ext cx="8686800" cy="251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9" name="Google Shape;39;p4"/>
          <p:cNvSpPr txBox="1"/>
          <p:nvPr>
            <p:ph idx="2" type="body"/>
          </p:nvPr>
        </p:nvSpPr>
        <p:spPr>
          <a:xfrm>
            <a:off x="228600" y="3733800"/>
            <a:ext cx="8686800" cy="251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0" name="Google Shape;40;p4"/>
          <p:cNvSpPr txBox="1"/>
          <p:nvPr>
            <p:ph idx="10" type="dt"/>
          </p:nvPr>
        </p:nvSpPr>
        <p:spPr>
          <a:xfrm>
            <a:off x="228600" y="6477000"/>
            <a:ext cx="23622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1" name="Google Shape;41;p4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2" name="Google Shape;42;p4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over Text" type="objOverTx">
  <p:cSld name="OBJECT_OVER_TEXT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5"/>
          <p:cNvSpPr txBox="1"/>
          <p:nvPr>
            <p:ph type="title"/>
          </p:nvPr>
        </p:nvSpPr>
        <p:spPr>
          <a:xfrm>
            <a:off x="1600200" y="76200"/>
            <a:ext cx="5943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5" name="Google Shape;45;p5"/>
          <p:cNvSpPr txBox="1"/>
          <p:nvPr>
            <p:ph idx="1" type="body"/>
          </p:nvPr>
        </p:nvSpPr>
        <p:spPr>
          <a:xfrm>
            <a:off x="228600" y="1066800"/>
            <a:ext cx="8686800" cy="251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6" name="Google Shape;46;p5"/>
          <p:cNvSpPr txBox="1"/>
          <p:nvPr>
            <p:ph idx="2" type="body"/>
          </p:nvPr>
        </p:nvSpPr>
        <p:spPr>
          <a:xfrm>
            <a:off x="228600" y="3733800"/>
            <a:ext cx="8686800" cy="251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7" name="Google Shape;47;p5"/>
          <p:cNvSpPr txBox="1"/>
          <p:nvPr>
            <p:ph idx="10" type="dt"/>
          </p:nvPr>
        </p:nvSpPr>
        <p:spPr>
          <a:xfrm>
            <a:off x="228600" y="6477000"/>
            <a:ext cx="23622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8" name="Google Shape;48;p5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9" name="Google Shape;49;p5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6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2" name="Google Shape;52;p6"/>
          <p:cNvSpPr txBox="1"/>
          <p:nvPr>
            <p:ph idx="1" type="body"/>
          </p:nvPr>
        </p:nvSpPr>
        <p:spPr>
          <a:xfrm>
            <a:off x="228600" y="1066800"/>
            <a:ext cx="42672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1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3" name="Google Shape;53;p6"/>
          <p:cNvSpPr txBox="1"/>
          <p:nvPr>
            <p:ph idx="2" type="body"/>
          </p:nvPr>
        </p:nvSpPr>
        <p:spPr>
          <a:xfrm>
            <a:off x="4648200" y="1066800"/>
            <a:ext cx="42672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1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4" name="Google Shape;54;p6"/>
          <p:cNvSpPr txBox="1"/>
          <p:nvPr>
            <p:ph idx="10" type="dt"/>
          </p:nvPr>
        </p:nvSpPr>
        <p:spPr>
          <a:xfrm>
            <a:off x="228600" y="6477000"/>
            <a:ext cx="23622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5" name="Google Shape;55;p6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6" name="Google Shape;56;p6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7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9" name="Google Shape;59;p7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0" name="Google Shape;60;p7"/>
          <p:cNvSpPr txBox="1"/>
          <p:nvPr>
            <p:ph idx="10" type="dt"/>
          </p:nvPr>
        </p:nvSpPr>
        <p:spPr>
          <a:xfrm>
            <a:off x="228600" y="6477000"/>
            <a:ext cx="23622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1" name="Google Shape;61;p7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2" name="Google Shape;62;p7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5" name="Google Shape;65;p8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6" name="Google Shape;66;p8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7" name="Google Shape;67;p8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8" name="Google Shape;68;p8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9" name="Google Shape;69;p8"/>
          <p:cNvSpPr txBox="1"/>
          <p:nvPr>
            <p:ph idx="10" type="dt"/>
          </p:nvPr>
        </p:nvSpPr>
        <p:spPr>
          <a:xfrm>
            <a:off x="228600" y="6477000"/>
            <a:ext cx="23622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0" name="Google Shape;70;p8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1" name="Google Shape;71;p8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9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4" name="Google Shape;74;p9"/>
          <p:cNvSpPr txBox="1"/>
          <p:nvPr>
            <p:ph idx="10" type="dt"/>
          </p:nvPr>
        </p:nvSpPr>
        <p:spPr>
          <a:xfrm>
            <a:off x="228600" y="6477000"/>
            <a:ext cx="23622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5" name="Google Shape;75;p9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6" name="Google Shape;76;p9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0"/>
          <p:cNvSpPr txBox="1"/>
          <p:nvPr>
            <p:ph idx="10" type="dt"/>
          </p:nvPr>
        </p:nvSpPr>
        <p:spPr>
          <a:xfrm>
            <a:off x="228600" y="6477000"/>
            <a:ext cx="23622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9" name="Google Shape;79;p10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0" name="Google Shape;80;p10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15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24.xml"/><Relationship Id="rId10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6.xml"/><Relationship Id="rId12" Type="http://schemas.openxmlformats.org/officeDocument/2006/relationships/slideLayout" Target="../slideLayouts/slideLayout25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1.xml"/><Relationship Id="rId5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0.xml"/><Relationship Id="rId8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228600" y="6477000"/>
            <a:ext cx="23622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15" name="Google Shape;15;p1"/>
          <p:cNvCxnSpPr/>
          <p:nvPr/>
        </p:nvCxnSpPr>
        <p:spPr>
          <a:xfrm>
            <a:off x="228600" y="6400800"/>
            <a:ext cx="8686800" cy="0"/>
          </a:xfrm>
          <a:prstGeom prst="straightConnector1">
            <a:avLst/>
          </a:prstGeom>
          <a:noFill/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6" name="Google Shape;16;p1"/>
          <p:cNvCxnSpPr/>
          <p:nvPr/>
        </p:nvCxnSpPr>
        <p:spPr>
          <a:xfrm>
            <a:off x="228600" y="990600"/>
            <a:ext cx="8686800" cy="0"/>
          </a:xfrm>
          <a:prstGeom prst="straightConnector1">
            <a:avLst/>
          </a:prstGeom>
          <a:noFill/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7" name="Google Shape;17;p1"/>
          <p:cNvSpPr txBox="1"/>
          <p:nvPr/>
        </p:nvSpPr>
        <p:spPr>
          <a:xfrm>
            <a:off x="76200" y="76200"/>
            <a:ext cx="1447800" cy="822325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Team Logo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Here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(If You Want)</a:t>
            </a:r>
            <a:endParaRPr/>
          </a:p>
        </p:txBody>
      </p:sp>
      <p:sp>
        <p:nvSpPr>
          <p:cNvPr id="18" name="Google Shape;18;p1"/>
          <p:cNvSpPr/>
          <p:nvPr/>
        </p:nvSpPr>
        <p:spPr>
          <a:xfrm>
            <a:off x="8153400" y="304800"/>
            <a:ext cx="533400" cy="304800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9" name="Google Shape;19;p1"/>
          <p:cNvPicPr preferRelativeResize="0"/>
          <p:nvPr/>
        </p:nvPicPr>
        <p:blipFill>
          <a:blip r:embed="rId1">
            <a:alphaModFix/>
          </a:blip>
          <a:stretch>
            <a:fillRect/>
          </a:stretch>
        </p:blipFill>
        <p:spPr>
          <a:xfrm>
            <a:off x="8060842" y="76195"/>
            <a:ext cx="755332" cy="822325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  <p:sldLayoutId id="2147483661" r:id="rId15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6"/>
          <p:cNvSpPr txBox="1"/>
          <p:nvPr>
            <p:ph type="title"/>
          </p:nvPr>
        </p:nvSpPr>
        <p:spPr>
          <a:xfrm>
            <a:off x="1600200" y="76200"/>
            <a:ext cx="5943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6" name="Google Shape;116;p16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7" name="Google Shape;117;p16"/>
          <p:cNvSpPr txBox="1"/>
          <p:nvPr>
            <p:ph idx="10" type="dt"/>
          </p:nvPr>
        </p:nvSpPr>
        <p:spPr>
          <a:xfrm>
            <a:off x="228600" y="6477000"/>
            <a:ext cx="23622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8" name="Google Shape;118;p16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9" name="Google Shape;119;p16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120" name="Google Shape;120;p16"/>
          <p:cNvCxnSpPr/>
          <p:nvPr/>
        </p:nvCxnSpPr>
        <p:spPr>
          <a:xfrm>
            <a:off x="228600" y="6400800"/>
            <a:ext cx="8686800" cy="0"/>
          </a:xfrm>
          <a:prstGeom prst="straightConnector1">
            <a:avLst/>
          </a:prstGeom>
          <a:noFill/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21" name="Google Shape;121;p16"/>
          <p:cNvCxnSpPr/>
          <p:nvPr/>
        </p:nvCxnSpPr>
        <p:spPr>
          <a:xfrm>
            <a:off x="228600" y="990600"/>
            <a:ext cx="8686800" cy="0"/>
          </a:xfrm>
          <a:prstGeom prst="straightConnector1">
            <a:avLst/>
          </a:prstGeom>
          <a:noFill/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22" name="Google Shape;122;p16"/>
          <p:cNvSpPr txBox="1"/>
          <p:nvPr/>
        </p:nvSpPr>
        <p:spPr>
          <a:xfrm>
            <a:off x="76200" y="76200"/>
            <a:ext cx="1447800" cy="8223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Team Logo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Here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(If You Want)</a:t>
            </a:r>
            <a:endParaRPr/>
          </a:p>
        </p:txBody>
      </p:sp>
      <p:sp>
        <p:nvSpPr>
          <p:cNvPr id="123" name="Google Shape;123;p16"/>
          <p:cNvSpPr/>
          <p:nvPr/>
        </p:nvSpPr>
        <p:spPr>
          <a:xfrm>
            <a:off x="8153400" y="304800"/>
            <a:ext cx="533400" cy="304800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4" name="Google Shape;124;p16"/>
          <p:cNvPicPr preferRelativeResize="0"/>
          <p:nvPr/>
        </p:nvPicPr>
        <p:blipFill>
          <a:blip r:embed="rId1">
            <a:alphaModFix/>
          </a:blip>
          <a:stretch>
            <a:fillRect/>
          </a:stretch>
        </p:blipFill>
        <p:spPr>
          <a:xfrm>
            <a:off x="8060842" y="76195"/>
            <a:ext cx="755332" cy="822325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/Relationships>
</file>

<file path=ppt/slides/_rels/slide4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1.xml"/></Relationships>
</file>

<file path=ppt/slides/_rels/slide4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2.xml"/></Relationships>
</file>

<file path=ppt/slides/_rels/slide4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3.xml"/></Relationships>
</file>

<file path=ppt/slides/_rels/slide4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4.xml"/></Relationships>
</file>

<file path=ppt/slides/_rels/slide4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5.xml"/></Relationships>
</file>

<file path=ppt/slides/_rels/slide4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6.xml"/></Relationships>
</file>

<file path=ppt/slides/_rels/slide4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7.xml"/></Relationships>
</file>

<file path=ppt/slides/_rels/slide4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8.xml"/></Relationships>
</file>

<file path=ppt/slides/_rels/slide4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9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5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0.xml"/></Relationships>
</file>

<file path=ppt/slides/_rels/slide5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1.xml"/></Relationships>
</file>

<file path=ppt/slides/_rels/slide5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2.xml"/></Relationships>
</file>

<file path=ppt/slides/_rels/slide5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3.xml"/></Relationships>
</file>

<file path=ppt/slides/_rels/slide5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4.xml"/></Relationships>
</file>

<file path=ppt/slides/_rels/slide5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5.xml"/></Relationships>
</file>

<file path=ppt/slides/_rels/slide5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6.xml"/></Relationships>
</file>

<file path=ppt/slides/_rels/slide5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7.xml"/></Relationships>
</file>

<file path=ppt/slides/_rels/slide5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8.xml"/></Relationships>
</file>

<file path=ppt/slides/_rels/slide5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9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6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0.xml"/></Relationships>
</file>

<file path=ppt/slides/_rels/slide6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1.xml"/></Relationships>
</file>

<file path=ppt/slides/_rels/slide6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2.xml"/></Relationships>
</file>

<file path=ppt/slides/_rels/slide6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3.xml"/></Relationships>
</file>

<file path=ppt/slides/_rels/slide6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4.xml"/></Relationships>
</file>

<file path=ppt/slides/_rels/slide6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5.xml"/></Relationships>
</file>

<file path=ppt/slides/_rels/slide6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6.xml"/></Relationships>
</file>

<file path=ppt/slides/_rels/slide6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7.xml"/></Relationships>
</file>

<file path=ppt/slides/_rels/slide6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8.xml"/></Relationships>
</file>

<file path=ppt/slides/_rels/slide6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9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7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70.xml"/></Relationships>
</file>

<file path=ppt/slides/_rels/slide7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71.xml"/></Relationships>
</file>

<file path=ppt/slides/_rels/slide7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72.xml"/></Relationships>
</file>

<file path=ppt/slides/_rels/slide7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73.xml"/></Relationships>
</file>

<file path=ppt/slides/_rels/slide7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4.xml"/></Relationships>
</file>

<file path=ppt/slides/_rels/slide7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75.xml"/></Relationships>
</file>

<file path=ppt/slides/_rels/slide7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6.xml"/></Relationships>
</file>

<file path=ppt/slides/_rels/slide7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7.xml"/></Relationships>
</file>

<file path=ppt/slides/_rels/slide7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8.xml"/></Relationships>
</file>

<file path=ppt/slides/_rels/slide7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9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8.xml"/></Relationships>
</file>

<file path=ppt/slides/_rels/slide8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0.xml"/></Relationships>
</file>

<file path=ppt/slides/_rels/slide8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1.xml"/></Relationships>
</file>

<file path=ppt/slides/_rels/slide8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2.xml"/></Relationships>
</file>

<file path=ppt/slides/_rels/slide8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3.xml"/></Relationships>
</file>

<file path=ppt/slides/_rels/slide8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4.xml"/></Relationships>
</file>

<file path=ppt/slides/_rels/slide8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5.xml"/></Relationships>
</file>

<file path=ppt/slides/_rels/slide8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6.xml"/></Relationships>
</file>

<file path=ppt/slides/_rels/slide8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7.xml"/></Relationships>
</file>

<file path=ppt/slides/_rels/slide8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88.xml"/></Relationships>
</file>

<file path=ppt/slides/_rels/slide8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89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9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0.xml"/></Relationships>
</file>

<file path=ppt/slides/_rels/slide9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1.xml"/></Relationships>
</file>

<file path=ppt/slides/_rels/slide9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2.xml"/></Relationships>
</file>

<file path=ppt/slides/_rels/slide9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93.xml"/></Relationships>
</file>

<file path=ppt/slides/_rels/slide9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4.xml"/></Relationships>
</file>

<file path=ppt/slides/_rels/slide9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29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</a:t>
            </a:r>
            <a:r>
              <a:rPr lang="en-US"/>
              <a:t>2025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CDR:  Team ### (Team Number and Name)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" name="Google Shape;210;p29"/>
          <p:cNvSpPr txBox="1"/>
          <p:nvPr>
            <p:ph idx="12" type="sldNum"/>
          </p:nvPr>
        </p:nvSpPr>
        <p:spPr>
          <a:xfrm>
            <a:off x="8001000" y="6477000"/>
            <a:ext cx="6858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1" name="Google Shape;211;p29"/>
          <p:cNvSpPr txBox="1"/>
          <p:nvPr>
            <p:ph type="ctrTitle"/>
          </p:nvPr>
        </p:nvSpPr>
        <p:spPr>
          <a:xfrm>
            <a:off x="685800" y="2130425"/>
            <a:ext cx="7772400" cy="16795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</a:t>
            </a:r>
            <a:r>
              <a:rPr lang="en-US"/>
              <a:t>2025</a:t>
            </a:r>
            <a:r>
              <a:rPr b="1" i="0" lang="en-US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br>
              <a:rPr b="1" i="0" lang="en-US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Critical Design Review (CDR)</a:t>
            </a:r>
            <a:br>
              <a:rPr b="1" i="0" lang="en-US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Outline</a:t>
            </a:r>
            <a:br>
              <a:rPr b="1" i="0" lang="en-US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1" lang="en-US" sz="2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Version 1.</a:t>
            </a:r>
            <a:r>
              <a:rPr i="1" lang="en-US" sz="2800"/>
              <a:t>0</a:t>
            </a:r>
            <a:endParaRPr b="1" i="1" sz="3200" u="none" cap="none" strike="noStrik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2" name="Google Shape;212;p29"/>
          <p:cNvSpPr txBox="1"/>
          <p:nvPr>
            <p:ph idx="1" type="subTitle"/>
          </p:nvPr>
        </p:nvSpPr>
        <p:spPr>
          <a:xfrm>
            <a:off x="1371600" y="4343400"/>
            <a:ext cx="6400800" cy="129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Your Team Number Here</a:t>
            </a:r>
            <a:endParaRPr/>
          </a:p>
          <a:p>
            <a:pPr indent="0" lvl="0" marL="0" marR="0" rtl="0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Your Team Name Here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6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p38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2025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/>
          </a:p>
        </p:txBody>
      </p:sp>
      <p:sp>
        <p:nvSpPr>
          <p:cNvPr id="298" name="Google Shape;298;p38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9" name="Google Shape;299;p38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Physical Layout</a:t>
            </a:r>
            <a:endParaRPr/>
          </a:p>
        </p:txBody>
      </p:sp>
      <p:sp>
        <p:nvSpPr>
          <p:cNvPr id="300" name="Google Shape;300;p38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1" name="Google Shape;301;p38"/>
          <p:cNvSpPr txBox="1"/>
          <p:nvPr/>
        </p:nvSpPr>
        <p:spPr>
          <a:xfrm>
            <a:off x="228600" y="6477000"/>
            <a:ext cx="22860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302" name="Google Shape;302;p38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The goal is to present the physical idea of what the CanSat will look like for reference prior to getting into details of the CanSat design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Diagram(s) showing physical layout of selected CanSat configuration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Make sure to include: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Dimensions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Placement of major components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2" marL="11430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/>
              <a:t>Sensors, electronics, radio, power, mechanisms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Relevant configurations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/>
              <a:t>P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ayload, launch configuration, deployed, etc.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6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39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2025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/>
          </a:p>
        </p:txBody>
      </p:sp>
      <p:sp>
        <p:nvSpPr>
          <p:cNvPr id="308" name="Google Shape;308;p39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9" name="Google Shape;309;p39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Launch Vehicle Compatibility</a:t>
            </a:r>
            <a:endParaRPr/>
          </a:p>
        </p:txBody>
      </p:sp>
      <p:sp>
        <p:nvSpPr>
          <p:cNvPr id="310" name="Google Shape;310;p39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30200" lvl="0" marL="342900" rtl="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/>
              <a:t>Include a dimensioned drawing that shows </a:t>
            </a:r>
            <a:r>
              <a:rPr i="1" lang="en-US" sz="1800"/>
              <a:t>clearances</a:t>
            </a:r>
            <a:r>
              <a:rPr lang="en-US" sz="1800"/>
              <a:t> with the payload section</a:t>
            </a:r>
            <a:endParaRPr sz="1800"/>
          </a:p>
          <a:p>
            <a:pPr indent="-273050" lvl="1" marL="74295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</a:pPr>
            <a:r>
              <a:rPr lang="en-US" sz="1800"/>
              <a:t>Focus on launch </a:t>
            </a:r>
            <a:r>
              <a:rPr lang="en-US" sz="1800"/>
              <a:t>configuration</a:t>
            </a:r>
            <a:endParaRPr sz="1800"/>
          </a:p>
          <a:p>
            <a:pPr indent="-273050" lvl="1" marL="74295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</a:pPr>
            <a:r>
              <a:rPr lang="en-US" sz="1800"/>
              <a:t>Include all descent control apparatus (no sharp protrusions)</a:t>
            </a:r>
            <a:endParaRPr sz="1800"/>
          </a:p>
          <a:p>
            <a:pPr indent="-2857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</a:pPr>
            <a:r>
              <a:rPr lang="en-US" sz="1800"/>
              <a:t>Wha</a:t>
            </a:r>
            <a:r>
              <a:rPr lang="en-US" sz="1800"/>
              <a:t>t is the clearance? (Leave margin to allow </a:t>
            </a:r>
            <a:r>
              <a:rPr i="1" lang="en-US" sz="1800"/>
              <a:t>easy</a:t>
            </a:r>
            <a:r>
              <a:rPr lang="en-US" sz="1800"/>
              <a:t> deployment!)</a:t>
            </a:r>
            <a:endParaRPr sz="2000"/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Notes: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 past years there were a large number of CanSats that did not deploy from the payload sections of the rocket because of protrusions or because the CanSat was too wide to fit in the rocket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Lack of sharp protrusions and fit within the Launch Vehicle will also be scored at the Flight Readiness Review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58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1" name="Google Shape;311;p39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2" name="Google Shape;312;p39"/>
          <p:cNvSpPr txBox="1"/>
          <p:nvPr/>
        </p:nvSpPr>
        <p:spPr>
          <a:xfrm>
            <a:off x="228600" y="6477000"/>
            <a:ext cx="22860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6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Google Shape;317;p40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2025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8" name="Google Shape;318;p40"/>
          <p:cNvSpPr txBox="1"/>
          <p:nvPr>
            <p:ph idx="12" type="sldNum"/>
          </p:nvPr>
        </p:nvSpPr>
        <p:spPr>
          <a:xfrm>
            <a:off x="8001000" y="6477000"/>
            <a:ext cx="6858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9" name="Google Shape;319;p40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Sensor Subsystem Design</a:t>
            </a:r>
            <a:endParaRPr/>
          </a:p>
        </p:txBody>
      </p:sp>
      <p:sp>
        <p:nvSpPr>
          <p:cNvPr id="320" name="Google Shape;320;p40"/>
          <p:cNvSpPr txBox="1"/>
          <p:nvPr>
            <p:ph idx="1" type="subTitle"/>
          </p:nvPr>
        </p:nvSpPr>
        <p:spPr>
          <a:xfrm>
            <a:off x="1371600" y="4343400"/>
            <a:ext cx="6400800" cy="129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 Name(s) Go Here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4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41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2025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6" name="Google Shape;326;p41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7" name="Google Shape;327;p41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Sensor Subsystem Overview</a:t>
            </a:r>
            <a:endParaRPr/>
          </a:p>
        </p:txBody>
      </p:sp>
      <p:sp>
        <p:nvSpPr>
          <p:cNvPr id="328" name="Google Shape;328;p41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One slide providing an overview of the CanSat sensor subsystem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 summary of the selected sensors (type &amp; models)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 brief discussion of what the sensors are used for</a:t>
            </a:r>
            <a:endParaRPr/>
          </a:p>
          <a:p>
            <a:pPr indent="0" lvl="1" marL="609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9" name="Google Shape;329;p41"/>
          <p:cNvSpPr txBox="1"/>
          <p:nvPr/>
        </p:nvSpPr>
        <p:spPr>
          <a:xfrm>
            <a:off x="228600" y="6477000"/>
            <a:ext cx="22860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330" name="Google Shape;330;p41"/>
          <p:cNvSpPr/>
          <p:nvPr/>
        </p:nvSpPr>
        <p:spPr>
          <a:xfrm>
            <a:off x="8610600" y="76200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4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42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Sensor Changes Since PDR</a:t>
            </a:r>
            <a:endParaRPr/>
          </a:p>
        </p:txBody>
      </p:sp>
      <p:sp>
        <p:nvSpPr>
          <p:cNvPr id="336" name="Google Shape;336;p42"/>
          <p:cNvSpPr txBox="1"/>
          <p:nvPr>
            <p:ph idx="1" type="body"/>
          </p:nvPr>
        </p:nvSpPr>
        <p:spPr>
          <a:xfrm>
            <a:off x="228600" y="1066800"/>
            <a:ext cx="86106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1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One slide providing an overview of the CanSat sensor system changes since PDR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 rationale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Clearly explain why changes were made, including things like: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Power limitations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Testing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Component size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Availability</a:t>
            </a:r>
            <a:endParaRPr/>
          </a:p>
        </p:txBody>
      </p:sp>
      <p:sp>
        <p:nvSpPr>
          <p:cNvPr id="337" name="Google Shape;337;p42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2025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/>
          </a:p>
        </p:txBody>
      </p:sp>
      <p:sp>
        <p:nvSpPr>
          <p:cNvPr id="338" name="Google Shape;338;p42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9" name="Google Shape;339;p42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0" name="Google Shape;340;p42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4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Google Shape;345;p43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2025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/>
          </a:p>
        </p:txBody>
      </p:sp>
      <p:sp>
        <p:nvSpPr>
          <p:cNvPr id="346" name="Google Shape;346;p43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7" name="Google Shape;347;p43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Payload</a:t>
            </a:r>
            <a:r>
              <a:rPr lang="en-US"/>
              <a:t> 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Air Pressure Sensor Summary</a:t>
            </a:r>
            <a:endParaRPr/>
          </a:p>
        </p:txBody>
      </p:sp>
      <p:sp>
        <p:nvSpPr>
          <p:cNvPr id="348" name="Google Shape;348;p43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Summary of altitude sensor selection and characteristics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Include: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Sensor accuracy and data format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Overview of data processing (including equations, as appropriate)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If there is no sensor, have a page that states it to receive the points</a:t>
            </a:r>
            <a:endParaRPr/>
          </a:p>
          <a:p>
            <a:pPr indent="0" lvl="1" marL="609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9" name="Google Shape;349;p43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3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44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2025</a:t>
            </a:r>
            <a:r>
              <a:rPr lang="en-US"/>
              <a:t>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/>
          </a:p>
        </p:txBody>
      </p:sp>
      <p:sp>
        <p:nvSpPr>
          <p:cNvPr id="355" name="Google Shape;355;p44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6" name="Google Shape;356;p44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Payload 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Air </a:t>
            </a:r>
            <a:r>
              <a:rPr lang="en-US"/>
              <a:t>Temperature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Sensor Summary</a:t>
            </a:r>
            <a:endParaRPr/>
          </a:p>
        </p:txBody>
      </p:sp>
      <p:sp>
        <p:nvSpPr>
          <p:cNvPr id="357" name="Google Shape;357;p44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Summary of </a:t>
            </a:r>
            <a:r>
              <a:rPr lang="en-US"/>
              <a:t>temperature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sensor selection and characteristics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Include: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Sensor accuracy and data format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Overview of data processing (including equations, as appropriate)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If there is no sensor, have a page that states it to receive the points</a:t>
            </a:r>
            <a:endParaRPr/>
          </a:p>
          <a:p>
            <a:pPr indent="0" lvl="1" marL="609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8" name="Google Shape;358;p44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2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p45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2025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/>
          </a:p>
        </p:txBody>
      </p:sp>
      <p:sp>
        <p:nvSpPr>
          <p:cNvPr id="364" name="Google Shape;364;p45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5" name="Google Shape;365;p45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Payload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Voltage Sensor Summary</a:t>
            </a:r>
            <a:endParaRPr/>
          </a:p>
        </p:txBody>
      </p:sp>
      <p:sp>
        <p:nvSpPr>
          <p:cNvPr id="366" name="Google Shape;366;p45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Summary of battery voltage sensor selection and characteristics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Include: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Sensor accuracy and data format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Overview of data processing (including equations, as appropriate)</a:t>
            </a:r>
            <a:endParaRPr/>
          </a:p>
          <a:p>
            <a:pPr indent="0" lvl="1" marL="609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7" name="Google Shape;367;p45"/>
          <p:cNvSpPr txBox="1"/>
          <p:nvPr/>
        </p:nvSpPr>
        <p:spPr>
          <a:xfrm>
            <a:off x="228600" y="6477000"/>
            <a:ext cx="22860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Google Shape;372;p46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2025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/>
          </a:p>
        </p:txBody>
      </p:sp>
      <p:sp>
        <p:nvSpPr>
          <p:cNvPr id="373" name="Google Shape;373;p46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4" name="Google Shape;374;p46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Payload</a:t>
            </a:r>
            <a:r>
              <a:rPr lang="en-US"/>
              <a:t> GNSS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Sensor Summary</a:t>
            </a:r>
            <a:endParaRPr/>
          </a:p>
        </p:txBody>
      </p:sp>
      <p:sp>
        <p:nvSpPr>
          <p:cNvPr id="375" name="Google Shape;375;p46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Summary of </a:t>
            </a:r>
            <a:r>
              <a:rPr lang="en-US"/>
              <a:t>GPS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sensor selection and characteristics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Include: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Sensor accuracy and data format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Overview of data formats (including equations, as appropriate)</a:t>
            </a:r>
            <a:endParaRPr/>
          </a:p>
          <a:p>
            <a:pPr indent="-1333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6" name="Google Shape;376;p46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0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Google Shape;381;p47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2025</a:t>
            </a:r>
            <a:r>
              <a:rPr lang="en-US"/>
              <a:t>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/>
          </a:p>
        </p:txBody>
      </p:sp>
      <p:sp>
        <p:nvSpPr>
          <p:cNvPr id="382" name="Google Shape;382;p47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3" name="Google Shape;383;p47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Auto-gyro Rotation Rate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Sensor Summary</a:t>
            </a:r>
            <a:endParaRPr/>
          </a:p>
        </p:txBody>
      </p:sp>
      <p:sp>
        <p:nvSpPr>
          <p:cNvPr id="384" name="Google Shape;384;p47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Summary of sensor</a:t>
            </a:r>
            <a:r>
              <a:rPr lang="en-US"/>
              <a:t>s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/>
              <a:t>selected to determine auto-gyro blade rotation rate relative to payload structure during ascent and descent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Include: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Sensor accuracy and data format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Overview of data formats (including equations, as appropriate)</a:t>
            </a:r>
            <a:endParaRPr/>
          </a:p>
          <a:p>
            <a:pPr indent="-1333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5" name="Google Shape;385;p47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386" name="Google Shape;386;p47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30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2025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CDR:  Team ### (Team Number and Name)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8" name="Google Shape;218;p30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9" name="Google Shape;219;p30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Presentation Outline</a:t>
            </a:r>
            <a:endParaRPr/>
          </a:p>
        </p:txBody>
      </p:sp>
      <p:sp>
        <p:nvSpPr>
          <p:cNvPr id="220" name="Google Shape;220;p30"/>
          <p:cNvSpPr txBox="1"/>
          <p:nvPr>
            <p:ph idx="1" type="body"/>
          </p:nvPr>
        </p:nvSpPr>
        <p:spPr>
          <a:xfrm>
            <a:off x="228600" y="1066800"/>
            <a:ext cx="8686800" cy="3505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Provide a simple outline of the presentation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I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ndicate the team member(s) who will be presenting each section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Terms:</a:t>
            </a:r>
            <a:endParaRPr/>
          </a:p>
          <a:p>
            <a:pPr indent="-247650" lvl="1" marL="74295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</a:pPr>
            <a:r>
              <a:rPr b="1" i="1" lang="en-US" sz="1800"/>
              <a:t>Payload refers to the Cansat</a:t>
            </a:r>
            <a:endParaRPr b="1" i="1" sz="1800"/>
          </a:p>
        </p:txBody>
      </p:sp>
      <p:sp>
        <p:nvSpPr>
          <p:cNvPr id="221" name="Google Shape;221;p30"/>
          <p:cNvSpPr txBox="1"/>
          <p:nvPr/>
        </p:nvSpPr>
        <p:spPr>
          <a:xfrm>
            <a:off x="228600" y="6477000"/>
            <a:ext cx="22860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222" name="Google Shape;222;p30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23" name="Google Shape;223;p30"/>
          <p:cNvCxnSpPr/>
          <p:nvPr/>
        </p:nvCxnSpPr>
        <p:spPr>
          <a:xfrm flipH="1" rot="10800000">
            <a:off x="8686800" y="517634"/>
            <a:ext cx="152400" cy="3901966"/>
          </a:xfrm>
          <a:prstGeom prst="straightConnector1">
            <a:avLst/>
          </a:prstGeom>
          <a:noFill/>
          <a:ln cap="flat" cmpd="sng" w="25400">
            <a:solidFill>
              <a:srgbClr val="FF0000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  <p:sp>
        <p:nvSpPr>
          <p:cNvPr id="224" name="Google Shape;224;p30"/>
          <p:cNvSpPr/>
          <p:nvPr/>
        </p:nvSpPr>
        <p:spPr>
          <a:xfrm>
            <a:off x="228600" y="4243500"/>
            <a:ext cx="8686800" cy="2081100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C1C1D"/>
              </a:buClr>
              <a:buFont typeface="Arial"/>
              <a:buNone/>
            </a:pPr>
            <a:r>
              <a:rPr b="1" i="0" lang="en-US" sz="1800" u="none" cap="none" strike="noStrike">
                <a:solidFill>
                  <a:srgbClr val="0C1C1D"/>
                </a:solidFill>
                <a:latin typeface="Arial"/>
                <a:ea typeface="Arial"/>
                <a:cs typeface="Arial"/>
                <a:sym typeface="Arial"/>
              </a:rPr>
              <a:t>IMPORTANT PRESENTATION GUIDELINE: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C1C1D"/>
              </a:buClr>
              <a:buFont typeface="Arial"/>
              <a:buNone/>
            </a:pPr>
            <a:r>
              <a:rPr b="1" i="0" lang="en-US" sz="1800" u="none" cap="none" strike="noStrike">
                <a:solidFill>
                  <a:srgbClr val="0C1C1D"/>
                </a:solidFill>
                <a:latin typeface="Arial"/>
                <a:ea typeface="Arial"/>
                <a:cs typeface="Arial"/>
                <a:sym typeface="Arial"/>
              </a:rPr>
              <a:t>Teams should only present </a:t>
            </a:r>
            <a:r>
              <a:rPr b="1" lang="en-US" sz="1800">
                <a:solidFill>
                  <a:srgbClr val="0C1C1D"/>
                </a:solidFill>
              </a:rPr>
              <a:t>slides</a:t>
            </a:r>
            <a:r>
              <a:rPr b="1" i="0" lang="en-US" sz="1800" u="none" cap="none" strike="noStrike">
                <a:solidFill>
                  <a:srgbClr val="0C1C1D"/>
                </a:solidFill>
                <a:latin typeface="Arial"/>
                <a:ea typeface="Arial"/>
                <a:cs typeface="Arial"/>
                <a:sym typeface="Arial"/>
              </a:rPr>
              <a:t> with this star icon.</a:t>
            </a:r>
            <a:endParaRPr b="1" i="0" sz="1800" u="none" cap="none" strike="noStrike">
              <a:solidFill>
                <a:srgbClr val="0C1C1D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C1C1D"/>
              </a:buClr>
              <a:buFont typeface="Arial"/>
              <a:buNone/>
            </a:pPr>
            <a:r>
              <a:rPr b="1" i="0" lang="en-US" sz="1800" u="none" cap="none" strike="noStrike">
                <a:solidFill>
                  <a:srgbClr val="0C1C1D"/>
                </a:solidFill>
                <a:latin typeface="Arial"/>
                <a:ea typeface="Arial"/>
                <a:cs typeface="Arial"/>
                <a:sym typeface="Arial"/>
              </a:rPr>
              <a:t>  Other </a:t>
            </a:r>
            <a:r>
              <a:rPr b="1" lang="en-US" sz="1800">
                <a:solidFill>
                  <a:srgbClr val="0C1C1D"/>
                </a:solidFill>
              </a:rPr>
              <a:t>slides</a:t>
            </a:r>
            <a:r>
              <a:rPr b="1" i="0" lang="en-US" sz="1800" u="none" cap="none" strike="noStrike">
                <a:solidFill>
                  <a:srgbClr val="0C1C1D"/>
                </a:solidFill>
                <a:latin typeface="Arial"/>
                <a:ea typeface="Arial"/>
                <a:cs typeface="Arial"/>
                <a:sym typeface="Arial"/>
              </a:rPr>
              <a:t> should be skipped to save time; they will be reviewed by the judges off line. </a:t>
            </a:r>
            <a:r>
              <a:rPr b="1" lang="en-US" sz="1800">
                <a:solidFill>
                  <a:srgbClr val="0C1C1D"/>
                </a:solidFill>
              </a:rPr>
              <a:t>However, be sure to have all slides in the version presented.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C1C1D"/>
              </a:buClr>
              <a:buFont typeface="Arial"/>
              <a:buNone/>
            </a:pPr>
            <a:r>
              <a:rPr b="1" i="0" lang="en-US" sz="1800" u="none" cap="none" strike="noStrike">
                <a:solidFill>
                  <a:srgbClr val="0C1C1D"/>
                </a:solidFill>
                <a:latin typeface="Arial"/>
                <a:ea typeface="Arial"/>
                <a:cs typeface="Arial"/>
                <a:sym typeface="Arial"/>
              </a:rPr>
              <a:t>Presentations are to be 30 minutes in length.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C1C1D"/>
              </a:buClr>
              <a:buFont typeface="Arial"/>
              <a:buNone/>
            </a:pPr>
            <a:r>
              <a:rPr b="1" i="0" lang="en-US" sz="1800" u="none" cap="none" strike="noStrike">
                <a:solidFill>
                  <a:srgbClr val="0C1C1D"/>
                </a:solidFill>
                <a:latin typeface="Arial"/>
                <a:ea typeface="Arial"/>
                <a:cs typeface="Arial"/>
                <a:sym typeface="Arial"/>
              </a:rPr>
              <a:t>Going over 30 minutes </a:t>
            </a:r>
            <a:r>
              <a:rPr b="1" lang="en-US" sz="1800">
                <a:solidFill>
                  <a:srgbClr val="0C1C1D"/>
                </a:solidFill>
              </a:rPr>
              <a:t>will</a:t>
            </a:r>
            <a:r>
              <a:rPr b="1" i="0" lang="en-US" sz="1800" u="none" cap="none" strike="noStrike">
                <a:solidFill>
                  <a:srgbClr val="0C1C1D"/>
                </a:solidFill>
                <a:latin typeface="Arial"/>
                <a:ea typeface="Arial"/>
                <a:cs typeface="Arial"/>
                <a:sym typeface="Arial"/>
              </a:rPr>
              <a:t> result in points lost</a:t>
            </a:r>
            <a:r>
              <a:rPr b="1" lang="en-US" sz="1800">
                <a:solidFill>
                  <a:srgbClr val="0C1C1D"/>
                </a:solidFill>
              </a:rPr>
              <a:t>.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0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Google Shape;391;p48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2025</a:t>
            </a:r>
            <a:r>
              <a:rPr lang="en-US"/>
              <a:t>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/>
          </a:p>
        </p:txBody>
      </p:sp>
      <p:sp>
        <p:nvSpPr>
          <p:cNvPr id="392" name="Google Shape;392;p48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3" name="Google Shape;393;p48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Payload Tilt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Sensor Summary</a:t>
            </a:r>
            <a:endParaRPr/>
          </a:p>
        </p:txBody>
      </p:sp>
      <p:sp>
        <p:nvSpPr>
          <p:cNvPr id="394" name="Google Shape;394;p48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Summary of sensor</a:t>
            </a:r>
            <a:r>
              <a:rPr lang="en-US"/>
              <a:t>s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/>
              <a:t>selected to determine payload tilt during descent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Include: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Sensor accuracy and data format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Overview of data formats (including equations, as appropriate)</a:t>
            </a:r>
            <a:endParaRPr/>
          </a:p>
          <a:p>
            <a:pPr indent="-1333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5" name="Google Shape;395;p48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396" name="Google Shape;396;p48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0" name="Shape 4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Google Shape;401;p49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2025</a:t>
            </a:r>
            <a:r>
              <a:rPr lang="en-US"/>
              <a:t>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/>
          </a:p>
        </p:txBody>
      </p:sp>
      <p:sp>
        <p:nvSpPr>
          <p:cNvPr id="402" name="Google Shape;402;p49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3" name="Google Shape;403;p49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Ground Camera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Sensor Summary</a:t>
            </a:r>
            <a:endParaRPr/>
          </a:p>
        </p:txBody>
      </p:sp>
      <p:sp>
        <p:nvSpPr>
          <p:cNvPr id="404" name="Google Shape;404;p49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Summary of camera selection and characteristics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Include:</a:t>
            </a:r>
            <a:endParaRPr/>
          </a:p>
          <a:p>
            <a:pPr indent="-285750" lvl="1" marL="74295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Ensure your camera meets the requirement of 640x480 pixels in color</a:t>
            </a:r>
            <a:endParaRPr/>
          </a:p>
          <a:p>
            <a:pPr indent="-1333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5" name="Google Shape;405;p49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406" name="Google Shape;406;p49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0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p50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2025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/>
          </a:p>
        </p:txBody>
      </p:sp>
      <p:sp>
        <p:nvSpPr>
          <p:cNvPr id="412" name="Google Shape;412;p50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3" name="Google Shape;413;p50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Parachute Release Camera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Summary</a:t>
            </a:r>
            <a:endParaRPr/>
          </a:p>
        </p:txBody>
      </p:sp>
      <p:sp>
        <p:nvSpPr>
          <p:cNvPr id="414" name="Google Shape;414;p50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Summary of camera selection and characteristics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Include: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Ensure your camera meets the requirement of 640x480 pixels in color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5" name="Google Shape;415;p50"/>
          <p:cNvSpPr txBox="1"/>
          <p:nvPr/>
        </p:nvSpPr>
        <p:spPr>
          <a:xfrm>
            <a:off x="228600" y="6477000"/>
            <a:ext cx="22860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416" name="Google Shape;416;p50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0" name="Shape 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" name="Google Shape;421;p51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2025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2" name="Google Shape;422;p51"/>
          <p:cNvSpPr txBox="1"/>
          <p:nvPr>
            <p:ph idx="12" type="sldNum"/>
          </p:nvPr>
        </p:nvSpPr>
        <p:spPr>
          <a:xfrm>
            <a:off x="8001000" y="6477000"/>
            <a:ext cx="6858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3" name="Google Shape;423;p51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Descent Control Design</a:t>
            </a:r>
            <a:endParaRPr/>
          </a:p>
        </p:txBody>
      </p:sp>
      <p:sp>
        <p:nvSpPr>
          <p:cNvPr id="424" name="Google Shape;424;p51"/>
          <p:cNvSpPr txBox="1"/>
          <p:nvPr>
            <p:ph idx="1" type="subTitle"/>
          </p:nvPr>
        </p:nvSpPr>
        <p:spPr>
          <a:xfrm>
            <a:off x="1371600" y="4343400"/>
            <a:ext cx="6400800" cy="129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 Name(s) Go Here</a:t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8" name="Shape 4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Google Shape;429;p52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2025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/>
          </a:p>
        </p:txBody>
      </p:sp>
      <p:sp>
        <p:nvSpPr>
          <p:cNvPr id="430" name="Google Shape;430;p52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1" name="Google Shape;431;p52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Descent Control Overview</a:t>
            </a:r>
            <a:endParaRPr/>
          </a:p>
        </p:txBody>
      </p:sp>
      <p:sp>
        <p:nvSpPr>
          <p:cNvPr id="432" name="Google Shape;432;p52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One slide providing an overview of the </a:t>
            </a:r>
            <a:r>
              <a:rPr lang="en-US">
                <a:highlight>
                  <a:srgbClr val="FFFF00"/>
                </a:highlight>
              </a:rPr>
              <a:t>Cansat </a:t>
            </a:r>
            <a:r>
              <a:rPr b="1" i="0" lang="en-US" sz="2400" u="none" cap="none" strike="noStrike">
                <a:solidFill>
                  <a:schemeClr val="dk1"/>
                </a:solidFill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descent control system</a:t>
            </a:r>
            <a:endParaRPr>
              <a:highlight>
                <a:srgbClr val="FFFF00"/>
              </a:highlight>
            </a:endParaRPr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 overview of the selected configurations and components necessary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 diagrams outlining descent control strategy for various flight altitude ranges</a:t>
            </a:r>
            <a:endParaRPr/>
          </a:p>
          <a:p>
            <a:pPr indent="-1905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3" name="Google Shape;433;p52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4" name="Google Shape;434;p52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8" name="Shape 4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" name="Google Shape;439;p53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2025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/>
          </a:p>
        </p:txBody>
      </p:sp>
      <p:sp>
        <p:nvSpPr>
          <p:cNvPr id="440" name="Google Shape;440;p53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1" name="Google Shape;441;p53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Descent Control Changes Since PDR</a:t>
            </a:r>
            <a:endParaRPr/>
          </a:p>
        </p:txBody>
      </p:sp>
      <p:sp>
        <p:nvSpPr>
          <p:cNvPr id="442" name="Google Shape;442;p53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List changes since the PDR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 rationale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Prototype testing</a:t>
            </a:r>
            <a:endParaRPr/>
          </a:p>
        </p:txBody>
      </p:sp>
      <p:sp>
        <p:nvSpPr>
          <p:cNvPr id="443" name="Google Shape;443;p53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4" name="Google Shape;444;p53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8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p54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2025</a:t>
            </a:r>
            <a:r>
              <a:rPr lang="en-US"/>
              <a:t>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/>
          </a:p>
        </p:txBody>
      </p:sp>
      <p:sp>
        <p:nvSpPr>
          <p:cNvPr id="450" name="Google Shape;450;p54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1" name="Google Shape;451;p54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Container Parachute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Descent Control </a:t>
            </a:r>
            <a:r>
              <a:rPr lang="en-US"/>
              <a:t>S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ummary</a:t>
            </a:r>
            <a:endParaRPr/>
          </a:p>
        </p:txBody>
      </p:sp>
      <p:sp>
        <p:nvSpPr>
          <p:cNvPr id="452" name="Google Shape;452;p54"/>
          <p:cNvSpPr txBox="1"/>
          <p:nvPr>
            <p:ph idx="1" type="body"/>
          </p:nvPr>
        </p:nvSpPr>
        <p:spPr>
          <a:xfrm>
            <a:off x="228600" y="9906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/>
              <a:t>Describe payload descent control hardware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1150" lvl="1" marL="74295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Include details on parachute design</a:t>
            </a:r>
            <a:endParaRPr/>
          </a:p>
          <a:p>
            <a:pPr indent="-228600" lvl="2" marL="1143000" rtl="0" algn="l">
              <a:spcBef>
                <a:spcPts val="48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Shape selection</a:t>
            </a:r>
            <a:endParaRPr/>
          </a:p>
          <a:p>
            <a:pPr indent="-228600" lvl="2" marL="1143000" rtl="0" algn="l">
              <a:spcBef>
                <a:spcPts val="48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Size selection</a:t>
            </a:r>
            <a:endParaRPr/>
          </a:p>
          <a:p>
            <a:pPr indent="-228600" lvl="2" marL="1143000" rtl="0" algn="l">
              <a:spcBef>
                <a:spcPts val="48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color</a:t>
            </a:r>
            <a:endParaRPr/>
          </a:p>
          <a:p>
            <a:pPr indent="-228600" lvl="2" marL="1143000" rtl="0" algn="l">
              <a:spcBef>
                <a:spcPts val="48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etc</a:t>
            </a:r>
            <a:endParaRPr sz="2000"/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This discussion can carry over to multiple slides if necessary</a:t>
            </a:r>
            <a:endParaRPr/>
          </a:p>
          <a:p>
            <a:pPr indent="-158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15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3" name="Google Shape;453;p54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4" name="Google Shape;454;p54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8" name="Shape 4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" name="Google Shape;459;p55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2025</a:t>
            </a:r>
            <a:r>
              <a:rPr lang="en-US"/>
              <a:t>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/>
          </a:p>
        </p:txBody>
      </p:sp>
      <p:sp>
        <p:nvSpPr>
          <p:cNvPr id="460" name="Google Shape;460;p55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1" name="Google Shape;461;p55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Auto-gyro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Descent Control Summary</a:t>
            </a:r>
            <a:endParaRPr/>
          </a:p>
        </p:txBody>
      </p:sp>
      <p:sp>
        <p:nvSpPr>
          <p:cNvPr id="462" name="Google Shape;462;p55"/>
          <p:cNvSpPr txBox="1"/>
          <p:nvPr>
            <p:ph idx="1" type="body"/>
          </p:nvPr>
        </p:nvSpPr>
        <p:spPr>
          <a:xfrm>
            <a:off x="228600" y="9906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/>
              <a:t>Describe</a:t>
            </a:r>
            <a:r>
              <a:rPr lang="en-US" sz="2000"/>
              <a:t> how design of auto-gyro in relation to descent control.</a:t>
            </a:r>
            <a:endParaRPr sz="2000"/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</a:pPr>
            <a:r>
              <a:rPr lang="en-US" sz="2000"/>
              <a:t>shape</a:t>
            </a:r>
            <a:endParaRPr sz="2000"/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</a:pPr>
            <a:r>
              <a:rPr lang="en-US" sz="2000"/>
              <a:t>size</a:t>
            </a:r>
            <a:endParaRPr sz="2000"/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</a:pPr>
            <a:r>
              <a:rPr lang="en-US" sz="2000"/>
              <a:t>expected rotation rate</a:t>
            </a:r>
            <a:endParaRPr sz="2000"/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</a:pPr>
            <a:r>
              <a:rPr lang="en-US" sz="2000"/>
              <a:t>aerodynamics </a:t>
            </a:r>
            <a:endParaRPr sz="2000"/>
          </a:p>
          <a:p>
            <a:pPr indent="-158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15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3" name="Google Shape;463;p55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4" name="Google Shape;464;p55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9" name="Shape 4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" name="Google Shape;470;p56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Auto-gyro Descent Stability Control Design</a:t>
            </a:r>
            <a:endParaRPr/>
          </a:p>
        </p:txBody>
      </p:sp>
      <p:sp>
        <p:nvSpPr>
          <p:cNvPr id="471" name="Google Shape;471;p56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48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Describe how the payload is kept stable and not tumble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–"/>
            </a:pPr>
            <a:r>
              <a:rPr lang="en-US"/>
              <a:t>Describe mechanisms used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–"/>
            </a:pPr>
            <a:r>
              <a:rPr lang="en-US"/>
              <a:t>Describe how payload is kept nadir pointing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–"/>
            </a:pPr>
            <a:r>
              <a:rPr lang="en-US"/>
              <a:t>Show design of method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–"/>
            </a:pPr>
            <a:r>
              <a:rPr lang="en-US"/>
              <a:t>Active or passive stability control</a:t>
            </a:r>
            <a:endParaRPr/>
          </a:p>
        </p:txBody>
      </p:sp>
      <p:sp>
        <p:nvSpPr>
          <p:cNvPr id="472" name="Google Shape;472;p56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73" name="Google Shape;473;p56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4" name="Google Shape;474;p56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2025</a:t>
            </a:r>
            <a:r>
              <a:rPr lang="en-US"/>
              <a:t>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/>
          </a:p>
        </p:txBody>
      </p:sp>
      <p:sp>
        <p:nvSpPr>
          <p:cNvPr id="475" name="Google Shape;475;p56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6" name="Google Shape;476;p56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80" name="Shape 4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" name="Google Shape;481;p57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2025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2" name="Google Shape;482;p57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3" name="Google Shape;483;p57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Descent Rate Estimates</a:t>
            </a:r>
            <a:endParaRPr/>
          </a:p>
        </p:txBody>
      </p:sp>
      <p:sp>
        <p:nvSpPr>
          <p:cNvPr id="484" name="Google Shape;484;p57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Present descent rate estimates for the following CanSat configurations</a:t>
            </a:r>
            <a:endParaRPr/>
          </a:p>
          <a:p>
            <a:pPr indent="-285750" lvl="1" marL="74295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>
                <a:highlight>
                  <a:srgbClr val="FFFF00"/>
                </a:highlight>
              </a:rPr>
              <a:t>Parachute</a:t>
            </a:r>
            <a:endParaRPr>
              <a:highlight>
                <a:srgbClr val="FFFF00"/>
              </a:highlight>
            </a:endParaRPr>
          </a:p>
          <a:p>
            <a:pPr indent="-285750" lvl="1" marL="74295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>
                <a:highlight>
                  <a:srgbClr val="FFFF00"/>
                </a:highlight>
              </a:rPr>
              <a:t>Auto-gyro</a:t>
            </a:r>
            <a:endParaRPr>
              <a:highlight>
                <a:srgbClr val="FFFF00"/>
              </a:highlight>
            </a:endParaRPr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Include discussion of </a:t>
            </a:r>
            <a:endParaRPr/>
          </a:p>
          <a:p>
            <a:pPr indent="-285750" lvl="1" marL="74295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Calculations used </a:t>
            </a:r>
            <a:endParaRPr/>
          </a:p>
          <a:p>
            <a:pPr indent="-285750" lvl="1" marL="74295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Assumptions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This discussion can carry over to multiple slides if necessary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Last slide summarizes results. Make sure final results are clearly identified.</a:t>
            </a:r>
            <a:endParaRPr/>
          </a:p>
          <a:p>
            <a:pPr indent="0" lvl="0" marL="34290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5" name="Google Shape;485;p57"/>
          <p:cNvSpPr txBox="1"/>
          <p:nvPr/>
        </p:nvSpPr>
        <p:spPr>
          <a:xfrm>
            <a:off x="228600" y="6477000"/>
            <a:ext cx="22860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486" name="Google Shape;486;p57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31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2025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CDR:  Team ### (Team Number and Name)</a:t>
            </a:r>
            <a:endParaRPr/>
          </a:p>
        </p:txBody>
      </p:sp>
      <p:sp>
        <p:nvSpPr>
          <p:cNvPr id="230" name="Google Shape;230;p31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" name="Google Shape;231;p31"/>
          <p:cNvSpPr txBox="1"/>
          <p:nvPr>
            <p:ph type="title"/>
          </p:nvPr>
        </p:nvSpPr>
        <p:spPr>
          <a:xfrm>
            <a:off x="1600200" y="76200"/>
            <a:ext cx="5943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Team Organization</a:t>
            </a:r>
            <a:endParaRPr/>
          </a:p>
        </p:txBody>
      </p:sp>
      <p:sp>
        <p:nvSpPr>
          <p:cNvPr id="232" name="Google Shape;232;p31"/>
          <p:cNvSpPr txBox="1"/>
          <p:nvPr>
            <p:ph idx="1" type="body"/>
          </p:nvPr>
        </p:nvSpPr>
        <p:spPr>
          <a:xfrm>
            <a:off x="228600" y="1066800"/>
            <a:ext cx="8686800" cy="144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Single slide listing the team members and their roles</a:t>
            </a:r>
            <a:endParaRPr/>
          </a:p>
          <a:p>
            <a:pPr indent="-285750" lvl="1" marL="742950" marR="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If possible, please include year (freshman, sophomore, etc.) for reference</a:t>
            </a:r>
            <a:endParaRPr/>
          </a:p>
          <a:p>
            <a:pPr indent="-285750" lvl="1" marL="742950" marR="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This only needs to be provided once for team members showing up multiple times on the org chart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Good format is the use of an organization chart, such as below:</a:t>
            </a:r>
            <a:endParaRPr/>
          </a:p>
        </p:txBody>
      </p:sp>
      <p:pic>
        <p:nvPicPr>
          <p:cNvPr id="233" name="Google Shape;233;p31"/>
          <p:cNvPicPr preferRelativeResize="0"/>
          <p:nvPr>
            <p:ph idx="2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151063" y="3027363"/>
            <a:ext cx="4841875" cy="3013075"/>
          </a:xfrm>
          <a:prstGeom prst="rect">
            <a:avLst/>
          </a:prstGeom>
          <a:noFill/>
          <a:ln>
            <a:noFill/>
          </a:ln>
        </p:spPr>
      </p:pic>
      <p:sp>
        <p:nvSpPr>
          <p:cNvPr id="234" name="Google Shape;234;p31"/>
          <p:cNvSpPr/>
          <p:nvPr/>
        </p:nvSpPr>
        <p:spPr>
          <a:xfrm>
            <a:off x="1828800" y="3429000"/>
            <a:ext cx="1419225" cy="571500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19050">
                  <a:solidFill>
                    <a:srgbClr val="99CCFF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0066CC"/>
                </a:solidFill>
                <a:latin typeface="Impact"/>
              </a:rPr>
              <a:t>Sample</a:t>
            </a:r>
          </a:p>
        </p:txBody>
      </p:sp>
      <p:sp>
        <p:nvSpPr>
          <p:cNvPr id="235" name="Google Shape;235;p31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90" name="Shape 4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" name="Google Shape;491;p58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2025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2" name="Google Shape;492;p58"/>
          <p:cNvSpPr txBox="1"/>
          <p:nvPr>
            <p:ph idx="12" type="sldNum"/>
          </p:nvPr>
        </p:nvSpPr>
        <p:spPr>
          <a:xfrm>
            <a:off x="8001000" y="6477000"/>
            <a:ext cx="6858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3" name="Google Shape;493;p58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Mechanical Subsystem Design</a:t>
            </a:r>
            <a:endParaRPr/>
          </a:p>
        </p:txBody>
      </p:sp>
      <p:sp>
        <p:nvSpPr>
          <p:cNvPr id="494" name="Google Shape;494;p58"/>
          <p:cNvSpPr txBox="1"/>
          <p:nvPr>
            <p:ph idx="1" type="subTitle"/>
          </p:nvPr>
        </p:nvSpPr>
        <p:spPr>
          <a:xfrm>
            <a:off x="1371600" y="4343400"/>
            <a:ext cx="6400800" cy="129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 Name(s) Go Here</a:t>
            </a:r>
            <a:endParaRPr/>
          </a:p>
          <a:p>
            <a:pPr indent="0" lvl="0" marL="0" marR="0" rtl="0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98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Google Shape;499;p59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2025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/>
          </a:p>
        </p:txBody>
      </p:sp>
      <p:sp>
        <p:nvSpPr>
          <p:cNvPr id="500" name="Google Shape;500;p59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1" name="Google Shape;501;p59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Mechanical Subsystem Overview</a:t>
            </a:r>
            <a:endParaRPr/>
          </a:p>
        </p:txBody>
      </p:sp>
      <p:sp>
        <p:nvSpPr>
          <p:cNvPr id="502" name="Google Shape;502;p59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One slide providing overview of the mechanical subsystem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 overview of major structural elements, material selection, and interface definitions</a:t>
            </a:r>
            <a:endParaRPr/>
          </a:p>
          <a:p>
            <a:pPr indent="400050" lvl="0" marL="342900" marR="0" rtl="0" algn="l">
              <a:spcBef>
                <a:spcPts val="48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1333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3" name="Google Shape;503;p59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4" name="Google Shape;504;p59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5" name="Google Shape;505;p59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09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Google Shape;510;p60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Mechanical Subsystem </a:t>
            </a:r>
            <a:b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Changes Since PDR</a:t>
            </a:r>
            <a:endParaRPr/>
          </a:p>
        </p:txBody>
      </p:sp>
      <p:sp>
        <p:nvSpPr>
          <p:cNvPr id="511" name="Google Shape;511;p60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Highlight mechanical changes since PDR.  Details should be discussed on subsequent slides</a:t>
            </a:r>
            <a:endParaRPr/>
          </a:p>
        </p:txBody>
      </p:sp>
      <p:sp>
        <p:nvSpPr>
          <p:cNvPr id="512" name="Google Shape;512;p60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2025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/>
          </a:p>
        </p:txBody>
      </p:sp>
      <p:sp>
        <p:nvSpPr>
          <p:cNvPr id="513" name="Google Shape;513;p60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4" name="Google Shape;514;p60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5" name="Google Shape;515;p60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2025</a:t>
            </a:r>
            <a:r>
              <a:rPr lang="en-US"/>
              <a:t>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/>
          </a:p>
        </p:txBody>
      </p:sp>
      <p:sp>
        <p:nvSpPr>
          <p:cNvPr id="516" name="Google Shape;516;p60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7" name="Google Shape;517;p60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21" name="Shape 5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" name="Google Shape;522;p61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</a:t>
            </a:r>
            <a:r>
              <a:rPr lang="en-US"/>
              <a:t> 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Mechanical Layout of Components</a:t>
            </a:r>
            <a:endParaRPr/>
          </a:p>
        </p:txBody>
      </p:sp>
      <p:sp>
        <p:nvSpPr>
          <p:cNvPr id="523" name="Google Shape;523;p61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1000" lvl="0" marL="45720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Show structure (CAD model)</a:t>
            </a:r>
            <a:endParaRPr/>
          </a:p>
          <a:p>
            <a:pPr indent="-298450" lvl="1" marL="9144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100"/>
              <a:buChar char="–"/>
            </a:pPr>
            <a:r>
              <a:rPr lang="en-US"/>
              <a:t>include dimension drawings</a:t>
            </a:r>
            <a:endParaRPr/>
          </a:p>
          <a:p>
            <a:pPr indent="-381000" lvl="0" marL="4572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Identify location of electrical components</a:t>
            </a:r>
            <a:endParaRPr/>
          </a:p>
          <a:p>
            <a:pPr indent="-381000" lvl="0" marL="4572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Identify major mechanical parts</a:t>
            </a:r>
            <a:endParaRPr/>
          </a:p>
          <a:p>
            <a:pPr indent="-355600" lvl="1" marL="9144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2000"/>
              <a:buChar char="–"/>
            </a:pPr>
            <a:r>
              <a:rPr lang="en-US"/>
              <a:t>mechanisms such as springs, hinges, etc.</a:t>
            </a:r>
            <a:endParaRPr/>
          </a:p>
          <a:p>
            <a:pPr indent="-381000" lvl="0" marL="4572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Structural material selection(s)</a:t>
            </a:r>
            <a:endParaRPr/>
          </a:p>
          <a:p>
            <a:pPr indent="-1905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524" name="Google Shape;524;p61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2025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/>
          </a:p>
        </p:txBody>
      </p:sp>
      <p:sp>
        <p:nvSpPr>
          <p:cNvPr id="525" name="Google Shape;525;p61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6" name="Google Shape;526;p61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7" name="Google Shape;527;p61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2" name="Shape 5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3" name="Google Shape;533;p62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Container Design</a:t>
            </a:r>
            <a:endParaRPr/>
          </a:p>
        </p:txBody>
      </p:sp>
      <p:sp>
        <p:nvSpPr>
          <p:cNvPr id="534" name="Google Shape;534;p62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Show and explain container design.</a:t>
            </a:r>
            <a:endParaRPr/>
          </a:p>
          <a:p>
            <a:pPr indent="-381000" lvl="1" marL="9144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2400"/>
              <a:buChar char="–"/>
            </a:pPr>
            <a:r>
              <a:rPr lang="en-US"/>
              <a:t>Show any changes from reference design</a:t>
            </a:r>
            <a:endParaRPr/>
          </a:p>
          <a:p>
            <a:pPr indent="-381000" lvl="1" marL="9144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2400"/>
              <a:buChar char="–"/>
            </a:pPr>
            <a:r>
              <a:rPr lang="en-US"/>
              <a:t>Show dimensions including required dimensions</a:t>
            </a:r>
            <a:endParaRPr/>
          </a:p>
          <a:p>
            <a:pPr indent="-381000" lvl="1" marL="9144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2400"/>
              <a:buChar char="–"/>
            </a:pPr>
            <a:r>
              <a:rPr lang="en-US"/>
              <a:t>How is shoulder dimensions verified for proper fit</a:t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5" name="Google Shape;535;p62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36" name="Google Shape;536;p62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2025</a:t>
            </a:r>
            <a:r>
              <a:rPr lang="en-US"/>
              <a:t>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/>
          </a:p>
        </p:txBody>
      </p:sp>
      <p:sp>
        <p:nvSpPr>
          <p:cNvPr id="537" name="Google Shape;537;p62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42" name="Shape 5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" name="Google Shape;543;p63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Payload Pre-Deployment Configuration</a:t>
            </a:r>
            <a:endParaRPr/>
          </a:p>
        </p:txBody>
      </p:sp>
      <p:sp>
        <p:nvSpPr>
          <p:cNvPr id="544" name="Google Shape;544;p63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Show payload in pre-deployed configuration</a:t>
            </a:r>
            <a:endParaRPr/>
          </a:p>
          <a:p>
            <a:pPr indent="-381000" lvl="1" marL="9144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2400"/>
              <a:buChar char="–"/>
            </a:pPr>
            <a:r>
              <a:rPr lang="en-US"/>
              <a:t>Explain how payload is secured in container.</a:t>
            </a:r>
            <a:endParaRPr/>
          </a:p>
          <a:p>
            <a:pPr indent="0" lvl="0" marL="91440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91440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5" name="Google Shape;545;p63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46" name="Google Shape;546;p63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2025</a:t>
            </a:r>
            <a:r>
              <a:rPr lang="en-US"/>
              <a:t>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/>
          </a:p>
        </p:txBody>
      </p:sp>
      <p:sp>
        <p:nvSpPr>
          <p:cNvPr id="547" name="Google Shape;547;p63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2" name="Shape 5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" name="Google Shape;553;p64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Payload Release</a:t>
            </a:r>
            <a:endParaRPr/>
          </a:p>
        </p:txBody>
      </p:sp>
      <p:sp>
        <p:nvSpPr>
          <p:cNvPr id="554" name="Google Shape;554;p64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Show and explain how payload is released from container.</a:t>
            </a:r>
            <a:endParaRPr/>
          </a:p>
          <a:p>
            <a:pPr indent="-381000" lvl="1" marL="9144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2400"/>
              <a:buChar char="–"/>
            </a:pPr>
            <a:r>
              <a:rPr lang="en-US"/>
              <a:t>Mechanisms used for release</a:t>
            </a:r>
            <a:endParaRPr/>
          </a:p>
          <a:p>
            <a:pPr indent="-381000" lvl="1" marL="9144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2400"/>
              <a:buChar char="–"/>
            </a:pPr>
            <a:r>
              <a:rPr lang="en-US"/>
              <a:t>Sequence of operation for release</a:t>
            </a:r>
            <a:endParaRPr/>
          </a:p>
          <a:p>
            <a:pPr indent="-381000" lvl="1" marL="9144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2400"/>
              <a:buChar char="–"/>
            </a:pPr>
            <a:r>
              <a:rPr lang="en-US"/>
              <a:t>Trigger for release</a:t>
            </a:r>
            <a:endParaRPr/>
          </a:p>
          <a:p>
            <a:pPr indent="0" lvl="0" marL="91440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91440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5" name="Google Shape;555;p64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56" name="Google Shape;556;p64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2025</a:t>
            </a:r>
            <a:r>
              <a:rPr lang="en-US"/>
              <a:t>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/>
          </a:p>
        </p:txBody>
      </p:sp>
      <p:sp>
        <p:nvSpPr>
          <p:cNvPr id="557" name="Google Shape;557;p64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62" name="Shape 5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" name="Google Shape;563;p65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Payload Deployment Configuration</a:t>
            </a:r>
            <a:endParaRPr/>
          </a:p>
        </p:txBody>
      </p:sp>
      <p:sp>
        <p:nvSpPr>
          <p:cNvPr id="564" name="Google Shape;564;p65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Show and explain any </a:t>
            </a:r>
            <a:r>
              <a:rPr lang="en-US"/>
              <a:t>mechanisms and/or structures that change  or open when payload is released.</a:t>
            </a:r>
            <a:endParaRPr/>
          </a:p>
          <a:p>
            <a:pPr indent="-381000" lvl="1" marL="9144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2400"/>
              <a:buChar char="–"/>
            </a:pPr>
            <a:r>
              <a:rPr lang="en-US"/>
              <a:t>Not the auto-gyro.</a:t>
            </a:r>
            <a:endParaRPr/>
          </a:p>
          <a:p>
            <a:pPr indent="-381000" lvl="1" marL="9144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2400"/>
              <a:buChar char="–"/>
            </a:pPr>
            <a:r>
              <a:rPr lang="en-US"/>
              <a:t>If none, state no change in payload structure</a:t>
            </a:r>
            <a:endParaRPr/>
          </a:p>
          <a:p>
            <a:pPr indent="0" lvl="0" marL="91440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5" name="Google Shape;565;p65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66" name="Google Shape;566;p65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2025</a:t>
            </a:r>
            <a:r>
              <a:rPr lang="en-US"/>
              <a:t>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/>
          </a:p>
        </p:txBody>
      </p:sp>
      <p:sp>
        <p:nvSpPr>
          <p:cNvPr id="567" name="Google Shape;567;p65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1" name="Shape 5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2" name="Google Shape;572;p66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2025</a:t>
            </a:r>
            <a:r>
              <a:rPr lang="en-US"/>
              <a:t>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573" name="Google Shape;573;p66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74" name="Google Shape;574;p66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lang="en-US"/>
              <a:t>Auto-gyro deployment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sp>
        <p:nvSpPr>
          <p:cNvPr id="575" name="Google Shape;575;p66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Show and explain how auto-gyro mechanism is deployed.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–"/>
            </a:pPr>
            <a:r>
              <a:rPr lang="en-US"/>
              <a:t>Show mechanisms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–"/>
            </a:pPr>
            <a:r>
              <a:rPr lang="en-US"/>
              <a:t>Sequence of deployment</a:t>
            </a:r>
            <a:endParaRPr/>
          </a:p>
        </p:txBody>
      </p:sp>
      <p:sp>
        <p:nvSpPr>
          <p:cNvPr id="576" name="Google Shape;576;p66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7" name="Google Shape;577;p66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2" name="Shape 5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" name="Google Shape;583;p67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Ground Camera Pointing</a:t>
            </a:r>
            <a:endParaRPr/>
          </a:p>
        </p:txBody>
      </p:sp>
      <p:sp>
        <p:nvSpPr>
          <p:cNvPr id="584" name="Google Shape;584;p67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48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Show and explain how camera points north during descent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–"/>
            </a:pPr>
            <a:r>
              <a:rPr lang="en-US"/>
              <a:t>Show </a:t>
            </a:r>
            <a:r>
              <a:rPr lang="en-US"/>
              <a:t>mechanisms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–"/>
            </a:pPr>
            <a:r>
              <a:rPr lang="en-US"/>
              <a:t>Explain operations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–"/>
            </a:pPr>
            <a:r>
              <a:rPr lang="en-US"/>
              <a:t>Pointing algorithms if any</a:t>
            </a:r>
            <a:endParaRPr/>
          </a:p>
        </p:txBody>
      </p:sp>
      <p:sp>
        <p:nvSpPr>
          <p:cNvPr id="585" name="Google Shape;585;p67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32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2025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CDR:  Team ### (Team Number and Name)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1" name="Google Shape;241;p32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2" name="Google Shape;242;p32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Acronyms</a:t>
            </a:r>
            <a:endParaRPr/>
          </a:p>
        </p:txBody>
      </p:sp>
      <p:sp>
        <p:nvSpPr>
          <p:cNvPr id="243" name="Google Shape;243;p32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Provide a list of acronyms used throughout the presentation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During presentations, do not read through these acronyms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These are for reference only</a:t>
            </a:r>
            <a:endParaRPr/>
          </a:p>
        </p:txBody>
      </p:sp>
      <p:sp>
        <p:nvSpPr>
          <p:cNvPr id="244" name="Google Shape;244;p32"/>
          <p:cNvSpPr txBox="1"/>
          <p:nvPr/>
        </p:nvSpPr>
        <p:spPr>
          <a:xfrm>
            <a:off x="228600" y="6477000"/>
            <a:ext cx="22860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9" name="Shape 5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0" name="Google Shape;590;p68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Structure Survivability</a:t>
            </a:r>
            <a:endParaRPr b="1" i="0" sz="2400" u="none" cap="none" strike="noStrik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1" name="Google Shape;591;p68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highlight>
                  <a:schemeClr val="lt1"/>
                </a:highlight>
                <a:latin typeface="Arial"/>
                <a:ea typeface="Arial"/>
                <a:cs typeface="Arial"/>
                <a:sym typeface="Arial"/>
              </a:rPr>
              <a:t>As applicable for the </a:t>
            </a:r>
            <a:r>
              <a:rPr lang="en-US">
                <a:highlight>
                  <a:schemeClr val="lt1"/>
                </a:highlight>
              </a:rPr>
              <a:t>Cansat</a:t>
            </a:r>
            <a:r>
              <a:rPr b="1" i="0" lang="en-US" sz="2400" u="none" cap="none" strike="noStrike">
                <a:solidFill>
                  <a:schemeClr val="dk1"/>
                </a:solidFill>
                <a:highlight>
                  <a:schemeClr val="lt1"/>
                </a:highlight>
                <a:latin typeface="Arial"/>
                <a:ea typeface="Arial"/>
                <a:cs typeface="Arial"/>
                <a:sym typeface="Arial"/>
              </a:rPr>
              <a:t>, discuss:</a:t>
            </a:r>
            <a:endParaRPr>
              <a:highlight>
                <a:schemeClr val="lt1"/>
              </a:highlight>
            </a:endParaRPr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Electronic component mounting methods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Electronic component enclosures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Acceleration and shock force requirements and testing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Securing electrical connections (glue, tape, etc.)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Consider required judge verification during pre-flight check in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Descent control attachments</a:t>
            </a:r>
            <a:endParaRPr/>
          </a:p>
          <a:p>
            <a:pPr indent="-1333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2" name="Google Shape;592;p68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2025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3" name="Google Shape;593;p68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4" name="Google Shape;594;p68"/>
          <p:cNvSpPr txBox="1"/>
          <p:nvPr/>
        </p:nvSpPr>
        <p:spPr>
          <a:xfrm>
            <a:off x="228600" y="6477000"/>
            <a:ext cx="22860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8" name="Shape 5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9" name="Google Shape;599;p69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2025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/>
          </a:p>
        </p:txBody>
      </p:sp>
      <p:sp>
        <p:nvSpPr>
          <p:cNvPr id="600" name="Google Shape;600;p69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1" name="Google Shape;601;p69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Mass Budget</a:t>
            </a:r>
            <a:endParaRPr/>
          </a:p>
        </p:txBody>
      </p:sp>
      <p:sp>
        <p:nvSpPr>
          <p:cNvPr id="602" name="Google Shape;602;p69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Table(s) providing the following:</a:t>
            </a:r>
            <a:endParaRPr/>
          </a:p>
          <a:p>
            <a:pPr indent="-285750" lvl="1" marL="74295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Mass of each component of the Cansat</a:t>
            </a:r>
            <a:endParaRPr/>
          </a:p>
          <a:p>
            <a:pPr indent="-285750" lvl="1" marL="74295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Mass of each structural element</a:t>
            </a:r>
            <a:endParaRPr/>
          </a:p>
          <a:p>
            <a:pPr indent="-285750" lvl="1" marL="74295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Sources/uncertainties – whether the masses are estimates, from data sheets, measured values, etc.</a:t>
            </a:r>
            <a:endParaRPr/>
          </a:p>
          <a:p>
            <a:pPr indent="-285750" lvl="1" marL="74295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Total mass of all components and structural elements</a:t>
            </a:r>
            <a:endParaRPr/>
          </a:p>
          <a:p>
            <a:pPr indent="-285750" lvl="1" marL="74295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Margin : The amount of mass (in grams) in which the mass budget meets, exceeds, or falls short of the mass requirement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Method of correction to meet mass requirement (based on the margin listed above)</a:t>
            </a:r>
            <a:endParaRPr/>
          </a:p>
          <a:p>
            <a:pPr indent="0" lvl="0" marL="342900" rtl="0" algn="l">
              <a:spcBef>
                <a:spcPts val="48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3" name="Google Shape;603;p69"/>
          <p:cNvSpPr/>
          <p:nvPr/>
        </p:nvSpPr>
        <p:spPr>
          <a:xfrm>
            <a:off x="8610600" y="76200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4" name="Google Shape;604;p69"/>
          <p:cNvSpPr txBox="1"/>
          <p:nvPr/>
        </p:nvSpPr>
        <p:spPr>
          <a:xfrm>
            <a:off x="228600" y="6477000"/>
            <a:ext cx="22860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herec</a:t>
            </a:r>
            <a:endParaRPr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8" name="Shape 6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9" name="Google Shape;609;p70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2025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0" name="Google Shape;610;p70"/>
          <p:cNvSpPr txBox="1"/>
          <p:nvPr>
            <p:ph idx="12" type="sldNum"/>
          </p:nvPr>
        </p:nvSpPr>
        <p:spPr>
          <a:xfrm>
            <a:off x="8001000" y="6477000"/>
            <a:ext cx="6858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1" name="Google Shape;611;p70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Communication and Data Handling (CD</a:t>
            </a:r>
            <a:r>
              <a:rPr lang="en-US"/>
              <a:t>H) </a:t>
            </a:r>
            <a:r>
              <a:rPr b="1" i="0" lang="en-US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Subsystem Design</a:t>
            </a:r>
            <a:endParaRPr/>
          </a:p>
        </p:txBody>
      </p:sp>
      <p:sp>
        <p:nvSpPr>
          <p:cNvPr id="612" name="Google Shape;612;p70"/>
          <p:cNvSpPr txBox="1"/>
          <p:nvPr>
            <p:ph idx="1" type="subTitle"/>
          </p:nvPr>
        </p:nvSpPr>
        <p:spPr>
          <a:xfrm>
            <a:off x="1371600" y="4343400"/>
            <a:ext cx="6400800" cy="129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 Name(s) Go Here</a:t>
            </a:r>
            <a:endParaRPr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6" name="Shape 6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" name="Google Shape;617;p71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2025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/>
          </a:p>
        </p:txBody>
      </p:sp>
      <p:sp>
        <p:nvSpPr>
          <p:cNvPr id="618" name="Google Shape;618;p71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9" name="Google Shape;619;p71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CDH Overview</a:t>
            </a:r>
            <a:endParaRPr/>
          </a:p>
        </p:txBody>
      </p:sp>
      <p:sp>
        <p:nvSpPr>
          <p:cNvPr id="620" name="Google Shape;620;p71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One slide providing overview of the CDH subsystem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Should include selected components (with brief mention of what each component is for)</a:t>
            </a:r>
            <a:endParaRPr/>
          </a:p>
        </p:txBody>
      </p:sp>
      <p:sp>
        <p:nvSpPr>
          <p:cNvPr id="621" name="Google Shape;621;p71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2" name="Google Shape;622;p71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2025</a:t>
            </a:r>
            <a:r>
              <a:rPr lang="en-US"/>
              <a:t>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/>
          </a:p>
        </p:txBody>
      </p:sp>
      <p:sp>
        <p:nvSpPr>
          <p:cNvPr id="623" name="Google Shape;623;p71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4" name="Google Shape;624;p71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8" name="Shape 6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9" name="Google Shape;629;p72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CDH Changes Since PDR</a:t>
            </a:r>
            <a:endParaRPr/>
          </a:p>
        </p:txBody>
      </p:sp>
      <p:sp>
        <p:nvSpPr>
          <p:cNvPr id="630" name="Google Shape;630;p72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List changes to the CDH since PDR.  Details of the changes should be discussed in subsequent slides</a:t>
            </a:r>
            <a:endParaRPr/>
          </a:p>
        </p:txBody>
      </p:sp>
      <p:sp>
        <p:nvSpPr>
          <p:cNvPr id="631" name="Google Shape;631;p72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2025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/>
          </a:p>
        </p:txBody>
      </p:sp>
      <p:sp>
        <p:nvSpPr>
          <p:cNvPr id="632" name="Google Shape;632;p72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3" name="Google Shape;633;p72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4" name="Google Shape;634;p72"/>
          <p:cNvSpPr txBox="1"/>
          <p:nvPr/>
        </p:nvSpPr>
        <p:spPr>
          <a:xfrm>
            <a:off x="228600" y="6477000"/>
            <a:ext cx="22860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8" name="Shape 6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9" name="Google Shape;639;p73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2025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/>
          </a:p>
        </p:txBody>
      </p:sp>
      <p:sp>
        <p:nvSpPr>
          <p:cNvPr id="640" name="Google Shape;640;p73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1" name="Google Shape;641;p73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Payload 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Processor &amp; Memory Selection</a:t>
            </a:r>
            <a:endParaRPr/>
          </a:p>
        </p:txBody>
      </p:sp>
      <p:sp>
        <p:nvSpPr>
          <p:cNvPr id="642" name="Google Shape;642;p73"/>
          <p:cNvSpPr txBox="1"/>
          <p:nvPr>
            <p:ph idx="1" type="body"/>
          </p:nvPr>
        </p:nvSpPr>
        <p:spPr>
          <a:xfrm>
            <a:off x="228600" y="11430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Include boot time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 processor speed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 data interfaces (types and numbers)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 memory storage requirements, if applicable</a:t>
            </a:r>
            <a:endParaRPr/>
          </a:p>
        </p:txBody>
      </p:sp>
      <p:sp>
        <p:nvSpPr>
          <p:cNvPr id="643" name="Google Shape;643;p73"/>
          <p:cNvSpPr txBox="1"/>
          <p:nvPr/>
        </p:nvSpPr>
        <p:spPr>
          <a:xfrm>
            <a:off x="228600" y="6477000"/>
            <a:ext cx="22860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644" name="Google Shape;644;p73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8" name="Shape 6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9" name="Google Shape;649;p74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Payload</a:t>
            </a:r>
            <a:r>
              <a:rPr lang="en-US"/>
              <a:t> 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Real-Time Clock</a:t>
            </a:r>
            <a:endParaRPr b="1" i="0" sz="2400" u="none" cap="none" strike="noStrik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0" name="Google Shape;650;p74"/>
          <p:cNvSpPr txBox="1"/>
          <p:nvPr>
            <p:ph idx="1" type="body"/>
          </p:nvPr>
        </p:nvSpPr>
        <p:spPr>
          <a:xfrm>
            <a:off x="228600" y="1066800"/>
            <a:ext cx="8686800" cy="403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Describe design for </a:t>
            </a:r>
            <a:r>
              <a:rPr lang="en-US"/>
              <a:t>Payload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real-time clock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Hardware </a:t>
            </a:r>
            <a:r>
              <a:rPr lang="en-US"/>
              <a:t>clock with independent power supply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Reset tolerance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Real time clock should have independent battery backup to maintain time through power transients</a:t>
            </a:r>
            <a:endParaRPr/>
          </a:p>
        </p:txBody>
      </p:sp>
      <p:sp>
        <p:nvSpPr>
          <p:cNvPr id="651" name="Google Shape;651;p74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2025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/>
              <a:t>C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DR:  Team ### (Team Number and Name)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2" name="Google Shape;652;p74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3" name="Google Shape;653;p74"/>
          <p:cNvSpPr txBox="1"/>
          <p:nvPr/>
        </p:nvSpPr>
        <p:spPr>
          <a:xfrm>
            <a:off x="228600" y="6477000"/>
            <a:ext cx="22860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7" name="Shape 6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8" name="Google Shape;658;p75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2025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/>
          </a:p>
        </p:txBody>
      </p:sp>
      <p:sp>
        <p:nvSpPr>
          <p:cNvPr id="659" name="Google Shape;659;p75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0" name="Google Shape;660;p75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Payload</a:t>
            </a:r>
            <a:r>
              <a:rPr lang="en-US"/>
              <a:t> 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Antenna Selection</a:t>
            </a:r>
            <a:endParaRPr/>
          </a:p>
        </p:txBody>
      </p:sp>
      <p:sp>
        <p:nvSpPr>
          <p:cNvPr id="661" name="Google Shape;661;p75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Description and characteristics of the antenna selected for the CanSat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Discuss: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Performance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Mass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t/>
            </a:r>
            <a:endParaRPr/>
          </a:p>
          <a:p>
            <a:pPr indent="0" lvl="1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2" name="Google Shape;662;p75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3" name="Google Shape;663;p75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2025</a:t>
            </a:r>
            <a:r>
              <a:rPr lang="en-US"/>
              <a:t>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/>
          </a:p>
        </p:txBody>
      </p:sp>
      <p:sp>
        <p:nvSpPr>
          <p:cNvPr id="664" name="Google Shape;664;p75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5" name="Google Shape;665;p75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9" name="Shape 6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0" name="Google Shape;670;p76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2025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1" name="Google Shape;671;p76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2" name="Google Shape;672;p76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Payload</a:t>
            </a:r>
            <a:r>
              <a:rPr lang="en-US"/>
              <a:t> 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Radio Configuration</a:t>
            </a:r>
            <a:endParaRPr/>
          </a:p>
        </p:txBody>
      </p:sp>
      <p:sp>
        <p:nvSpPr>
          <p:cNvPr id="673" name="Google Shape;673;p76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/>
              <a:t>XBEE radio selection</a:t>
            </a:r>
            <a:endParaRPr/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/>
              <a:t>NETID setting</a:t>
            </a:r>
            <a:endParaRPr/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 transmission control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How is this managed during each mission phase?</a:t>
            </a:r>
            <a:endParaRPr/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Note: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Communications failures have occurred often over the past several years of the competition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You are encouraged to use your radios in all of your development and testing to better ensure mission success</a:t>
            </a:r>
            <a:endParaRPr/>
          </a:p>
          <a:p>
            <a:pPr indent="-228600" lvl="2" marL="1143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Ideally you have started working with the radio and communications protocol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34290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674" name="Google Shape;674;p76"/>
          <p:cNvSpPr txBox="1"/>
          <p:nvPr/>
        </p:nvSpPr>
        <p:spPr>
          <a:xfrm>
            <a:off x="228600" y="6477000"/>
            <a:ext cx="22860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675" name="Google Shape;675;p76"/>
          <p:cNvSpPr/>
          <p:nvPr/>
        </p:nvSpPr>
        <p:spPr>
          <a:xfrm>
            <a:off x="228600" y="5867400"/>
            <a:ext cx="8723586" cy="457200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Start Radio Prototyping and Testing Early!</a:t>
            </a:r>
            <a:endParaRPr b="1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6" name="Google Shape;676;p76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0" name="Shape 6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1" name="Google Shape;681;p77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2025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2" name="Google Shape;682;p77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3" name="Google Shape;683;p77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Payload</a:t>
            </a:r>
            <a:r>
              <a:rPr lang="en-US"/>
              <a:t> 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Telemetry Format</a:t>
            </a:r>
            <a:endParaRPr/>
          </a:p>
        </p:txBody>
      </p:sp>
      <p:sp>
        <p:nvSpPr>
          <p:cNvPr id="684" name="Google Shape;684;p77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What data is included?</a:t>
            </a:r>
            <a:endParaRPr/>
          </a:p>
          <a:p>
            <a:pPr indent="-285750" lvl="1" marL="74295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1" lang="en-US"/>
              <a:t>Check the competition guide for telemetry requirements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Data rate of packets?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How is data formatted?</a:t>
            </a:r>
            <a:endParaRPr/>
          </a:p>
          <a:p>
            <a:pPr indent="-285750" lvl="1" marL="74295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u="sng"/>
              <a:t>Include example frames</a:t>
            </a:r>
            <a:r>
              <a:rPr lang="en-US"/>
              <a:t> with complete descriptions</a:t>
            </a:r>
            <a:endParaRPr/>
          </a:p>
          <a:p>
            <a:pPr indent="-285750" lvl="1" marL="74295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i="1" lang="en-US"/>
              <a:t>Does the presented format match the Competition Guide requirements?</a:t>
            </a:r>
            <a:endParaRPr/>
          </a:p>
          <a:p>
            <a:pPr indent="-1905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5" name="Google Shape;685;p77"/>
          <p:cNvSpPr txBox="1"/>
          <p:nvPr/>
        </p:nvSpPr>
        <p:spPr>
          <a:xfrm>
            <a:off x="228600" y="6477000"/>
            <a:ext cx="22860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686" name="Google Shape;686;p77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33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2025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0" name="Google Shape;250;p33"/>
          <p:cNvSpPr txBox="1"/>
          <p:nvPr>
            <p:ph idx="12" type="sldNum"/>
          </p:nvPr>
        </p:nvSpPr>
        <p:spPr>
          <a:xfrm>
            <a:off x="8001000" y="6477000"/>
            <a:ext cx="6858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1" name="Google Shape;251;p33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System Overview</a:t>
            </a:r>
            <a:endParaRPr/>
          </a:p>
        </p:txBody>
      </p:sp>
      <p:sp>
        <p:nvSpPr>
          <p:cNvPr id="252" name="Google Shape;252;p33"/>
          <p:cNvSpPr txBox="1"/>
          <p:nvPr>
            <p:ph idx="1" type="subTitle"/>
          </p:nvPr>
        </p:nvSpPr>
        <p:spPr>
          <a:xfrm>
            <a:off x="1371600" y="4343400"/>
            <a:ext cx="6400800" cy="129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 Name(s) Go Here</a:t>
            </a:r>
            <a:endParaRPr/>
          </a:p>
        </p:txBody>
      </p:sp>
      <p:sp>
        <p:nvSpPr>
          <p:cNvPr id="253" name="Google Shape;253;p33"/>
          <p:cNvSpPr txBox="1"/>
          <p:nvPr/>
        </p:nvSpPr>
        <p:spPr>
          <a:xfrm>
            <a:off x="228600" y="1219200"/>
            <a:ext cx="8686800" cy="92333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accent2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purpose of this section is to introduce the reviewer to the overall requirements and configuration of the CanSat.  This provides a basis for the details presented in the subsystem sections.</a:t>
            </a:r>
            <a:endParaRPr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0" name="Shape 6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1" name="Google Shape;691;p78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2025</a:t>
            </a:r>
            <a:r>
              <a:rPr lang="en-US"/>
              <a:t>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2" name="Google Shape;692;p78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3" name="Google Shape;693;p78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Payload</a:t>
            </a:r>
            <a:r>
              <a:rPr lang="en-US"/>
              <a:t> Command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Formats</a:t>
            </a:r>
            <a:endParaRPr/>
          </a:p>
        </p:txBody>
      </p:sp>
      <p:sp>
        <p:nvSpPr>
          <p:cNvPr id="694" name="Google Shape;694;p78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List all supported commands with examples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What data is included?</a:t>
            </a:r>
            <a:endParaRPr/>
          </a:p>
          <a:p>
            <a:pPr indent="-285750" lvl="1" marL="74295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Check the competition guide for command requirements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How is command data formatted?</a:t>
            </a:r>
            <a:endParaRPr/>
          </a:p>
          <a:p>
            <a:pPr indent="-285750" lvl="1" marL="74295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u="sng"/>
              <a:t>Include example commands</a:t>
            </a:r>
            <a:r>
              <a:rPr lang="en-US"/>
              <a:t> with complete descriptions</a:t>
            </a:r>
            <a:endParaRPr/>
          </a:p>
          <a:p>
            <a:pPr indent="-285750" lvl="1" marL="74295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i="1" lang="en-US"/>
              <a:t>Does the presented format match the Competition Guide requirements?</a:t>
            </a:r>
            <a:endParaRPr/>
          </a:p>
          <a:p>
            <a:pPr indent="-1905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5" name="Google Shape;695;p78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696" name="Google Shape;696;p78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0" name="Shape 7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1" name="Google Shape;701;p79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2025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2" name="Google Shape;702;p79"/>
          <p:cNvSpPr txBox="1"/>
          <p:nvPr>
            <p:ph idx="12" type="sldNum"/>
          </p:nvPr>
        </p:nvSpPr>
        <p:spPr>
          <a:xfrm>
            <a:off x="8001000" y="6477000"/>
            <a:ext cx="6858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3" name="Google Shape;703;p79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Electrical Power </a:t>
            </a:r>
            <a:r>
              <a:rPr b="1" i="0" lang="en-US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Subsystem</a:t>
            </a:r>
            <a:r>
              <a:rPr b="1" i="0" lang="en-US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Design</a:t>
            </a:r>
            <a:endParaRPr/>
          </a:p>
        </p:txBody>
      </p:sp>
      <p:sp>
        <p:nvSpPr>
          <p:cNvPr id="704" name="Google Shape;704;p79"/>
          <p:cNvSpPr txBox="1"/>
          <p:nvPr>
            <p:ph idx="1" type="subTitle"/>
          </p:nvPr>
        </p:nvSpPr>
        <p:spPr>
          <a:xfrm>
            <a:off x="1371600" y="4343400"/>
            <a:ext cx="6400800" cy="129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 Name(s) Go Here</a:t>
            </a:r>
            <a:endParaRPr/>
          </a:p>
          <a:p>
            <a:pPr indent="0" lvl="0" marL="0" marR="0" rtl="0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8" name="Shape 7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9" name="Google Shape;709;p80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2025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/>
          </a:p>
        </p:txBody>
      </p:sp>
      <p:sp>
        <p:nvSpPr>
          <p:cNvPr id="710" name="Google Shape;710;p80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1" name="Google Shape;711;p80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EPS Overview</a:t>
            </a:r>
            <a:endParaRPr/>
          </a:p>
        </p:txBody>
      </p:sp>
      <p:sp>
        <p:nvSpPr>
          <p:cNvPr id="712" name="Google Shape;712;p80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ONE slide providing overview of EPS components (with purposes)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 a diagram</a:t>
            </a:r>
            <a:endParaRPr/>
          </a:p>
        </p:txBody>
      </p:sp>
      <p:sp>
        <p:nvSpPr>
          <p:cNvPr id="713" name="Google Shape;713;p80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4" name="Google Shape;714;p80"/>
          <p:cNvSpPr txBox="1"/>
          <p:nvPr/>
        </p:nvSpPr>
        <p:spPr>
          <a:xfrm>
            <a:off x="228600" y="6477000"/>
            <a:ext cx="22860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8" name="Shape 7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" name="Google Shape;719;p81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EPS Changes Since PDR</a:t>
            </a:r>
            <a:endParaRPr/>
          </a:p>
        </p:txBody>
      </p:sp>
      <p:sp>
        <p:nvSpPr>
          <p:cNvPr id="720" name="Google Shape;720;p81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List changes to the EPS subsystem since PDR.  Details of changes should be discussed in subsequent slides.</a:t>
            </a:r>
            <a:endParaRPr/>
          </a:p>
        </p:txBody>
      </p:sp>
      <p:sp>
        <p:nvSpPr>
          <p:cNvPr id="721" name="Google Shape;721;p81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2025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/>
          </a:p>
        </p:txBody>
      </p:sp>
      <p:sp>
        <p:nvSpPr>
          <p:cNvPr id="722" name="Google Shape;722;p81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3" name="Google Shape;723;p81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4" name="Google Shape;724;p81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2025</a:t>
            </a:r>
            <a:r>
              <a:rPr lang="en-US"/>
              <a:t>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/>
          </a:p>
        </p:txBody>
      </p:sp>
      <p:sp>
        <p:nvSpPr>
          <p:cNvPr id="725" name="Google Shape;725;p81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6" name="Google Shape;726;p81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0" name="Shape 7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1" name="Google Shape;731;p82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2025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2" name="Google Shape;732;p82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3" name="Google Shape;733;p82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Payload</a:t>
            </a:r>
            <a:r>
              <a:rPr lang="en-US"/>
              <a:t> 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Electrical Block Diagram</a:t>
            </a:r>
            <a:endParaRPr/>
          </a:p>
        </p:txBody>
      </p:sp>
      <p:sp>
        <p:nvSpPr>
          <p:cNvPr id="734" name="Google Shape;734;p82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High-level schematic (not down to the resistor level) showing power connections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 required voltages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 all major components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 overview of how power will be controlled and verified externally without disassembling the CanSat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I.e., an easily accessible external switch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Umbilical power source for use in test and safety inspection</a:t>
            </a:r>
            <a:endParaRPr/>
          </a:p>
          <a:p>
            <a:pPr indent="-1333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5" name="Google Shape;735;p82"/>
          <p:cNvSpPr txBox="1"/>
          <p:nvPr/>
        </p:nvSpPr>
        <p:spPr>
          <a:xfrm>
            <a:off x="228600" y="6477000"/>
            <a:ext cx="22860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736" name="Google Shape;736;p82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0" name="Shape 7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1" name="Google Shape;741;p83"/>
          <p:cNvSpPr txBox="1"/>
          <p:nvPr>
            <p:ph type="title"/>
          </p:nvPr>
        </p:nvSpPr>
        <p:spPr>
          <a:xfrm>
            <a:off x="1600200" y="76200"/>
            <a:ext cx="60198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Payload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/>
              <a:t>Power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/>
              <a:t>Source</a:t>
            </a:r>
            <a:endParaRPr b="1" i="0" sz="2400" u="none" cap="none" strike="noStrik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2" name="Google Shape;742;p83"/>
          <p:cNvSpPr txBox="1"/>
          <p:nvPr>
            <p:ph idx="1" type="body"/>
          </p:nvPr>
        </p:nvSpPr>
        <p:spPr>
          <a:xfrm>
            <a:off x="228600" y="1066800"/>
            <a:ext cx="8686800" cy="304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1000" lvl="0" marL="457200" marR="0" rtl="0" algn="l">
              <a:spcBef>
                <a:spcPts val="48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Describe power source</a:t>
            </a:r>
            <a:endParaRPr/>
          </a:p>
          <a:p>
            <a:pPr indent="-381000" lvl="1" marL="914400" marR="0" rtl="0" algn="l">
              <a:spcBef>
                <a:spcPts val="0"/>
              </a:spcBef>
              <a:spcAft>
                <a:spcPts val="0"/>
              </a:spcAft>
              <a:buSzPts val="2400"/>
              <a:buChar char="–"/>
            </a:pPr>
            <a:r>
              <a:rPr lang="en-US"/>
              <a:t>Battery selection</a:t>
            </a:r>
            <a:endParaRPr/>
          </a:p>
          <a:p>
            <a:pPr indent="-381000" lvl="1" marL="914400" marR="0" rtl="0" algn="l">
              <a:spcBef>
                <a:spcPts val="0"/>
              </a:spcBef>
              <a:spcAft>
                <a:spcPts val="0"/>
              </a:spcAft>
              <a:buSzPts val="2400"/>
              <a:buChar char="–"/>
            </a:pPr>
            <a:r>
              <a:rPr lang="en-US"/>
              <a:t>Voltages</a:t>
            </a:r>
            <a:endParaRPr/>
          </a:p>
          <a:p>
            <a:pPr indent="-381000" lvl="1" marL="914400" marR="0" rtl="0" algn="l">
              <a:spcBef>
                <a:spcPts val="0"/>
              </a:spcBef>
              <a:spcAft>
                <a:spcPts val="0"/>
              </a:spcAft>
              <a:buSzPts val="2400"/>
              <a:buChar char="–"/>
            </a:pPr>
            <a:r>
              <a:rPr lang="en-US"/>
              <a:t>Current capacity</a:t>
            </a:r>
            <a:endParaRPr/>
          </a:p>
          <a:p>
            <a:pPr indent="-381000" lvl="1" marL="914400" marR="0" rtl="0" algn="l">
              <a:spcBef>
                <a:spcPts val="0"/>
              </a:spcBef>
              <a:spcAft>
                <a:spcPts val="0"/>
              </a:spcAft>
              <a:buSzPts val="2400"/>
              <a:buChar char="–"/>
            </a:pPr>
            <a:r>
              <a:rPr lang="en-US"/>
              <a:t>How much current battery can generate instantly</a:t>
            </a:r>
            <a:endParaRPr/>
          </a:p>
          <a:p>
            <a:pPr indent="-381000" lvl="1" marL="914400" marR="0" rtl="0" algn="l">
              <a:spcBef>
                <a:spcPts val="0"/>
              </a:spcBef>
              <a:spcAft>
                <a:spcPts val="0"/>
              </a:spcAft>
              <a:buSzPts val="2400"/>
              <a:buChar char="–"/>
            </a:pPr>
            <a:r>
              <a:rPr lang="en-US"/>
              <a:t>How many batteries</a:t>
            </a:r>
            <a:endParaRPr/>
          </a:p>
          <a:p>
            <a:pPr indent="-381000" lvl="1" marL="914400" marR="0" rtl="0" algn="l">
              <a:spcBef>
                <a:spcPts val="0"/>
              </a:spcBef>
              <a:spcAft>
                <a:spcPts val="0"/>
              </a:spcAft>
              <a:buSzPts val="2400"/>
              <a:buChar char="–"/>
            </a:pPr>
            <a:r>
              <a:rPr lang="en-US"/>
              <a:t>How are they connected if more than one battery</a:t>
            </a:r>
            <a:endParaRPr/>
          </a:p>
        </p:txBody>
      </p:sp>
      <p:sp>
        <p:nvSpPr>
          <p:cNvPr id="743" name="Google Shape;743;p83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2025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/>
              <a:t>C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DR:  Team ### (Team Number and Name)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4" name="Google Shape;744;p83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5" name="Google Shape;745;p83"/>
          <p:cNvSpPr txBox="1"/>
          <p:nvPr/>
        </p:nvSpPr>
        <p:spPr>
          <a:xfrm>
            <a:off x="228600" y="6477000"/>
            <a:ext cx="22860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746" name="Google Shape;746;p83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0" name="Shape 7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1" name="Google Shape;751;p84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2025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2" name="Google Shape;752;p84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3" name="Google Shape;753;p84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Payload</a:t>
            </a:r>
            <a:r>
              <a:rPr lang="en-US"/>
              <a:t> 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Power Budget</a:t>
            </a:r>
            <a:endParaRPr/>
          </a:p>
        </p:txBody>
      </p:sp>
      <p:sp>
        <p:nvSpPr>
          <p:cNvPr id="754" name="Google Shape;754;p84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Power budget in tabular format which includes: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Power consumption (Wh) of all components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Expected duty cycles for all components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Source/uncertainty for each line item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Estimate, data sheet, measurement, etc.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Total power consumed (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Power sources and total power available</a:t>
            </a:r>
            <a:endParaRPr/>
          </a:p>
          <a:p>
            <a:pPr indent="-285750" lvl="1" marL="74295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Margin : Difference of battery watt hours versus payload power consumption in watt hours</a:t>
            </a:r>
            <a:endParaRPr/>
          </a:p>
          <a:p>
            <a:pPr indent="-228600" lvl="2" marL="11430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/>
              <a:t>Requirement defined in mission guide states that the payload must be powered for at least two hours</a:t>
            </a:r>
            <a:endParaRPr/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5" name="Google Shape;755;p84"/>
          <p:cNvSpPr txBox="1"/>
          <p:nvPr/>
        </p:nvSpPr>
        <p:spPr>
          <a:xfrm>
            <a:off x="228600" y="6477000"/>
            <a:ext cx="22860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756" name="Google Shape;756;p84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0" name="Shape 7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1" name="Google Shape;761;p85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2025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2" name="Google Shape;762;p85"/>
          <p:cNvSpPr txBox="1"/>
          <p:nvPr>
            <p:ph idx="12" type="sldNum"/>
          </p:nvPr>
        </p:nvSpPr>
        <p:spPr>
          <a:xfrm>
            <a:off x="8001000" y="6477000"/>
            <a:ext cx="6858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3" name="Google Shape;763;p85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Flight Software (FSW) Design</a:t>
            </a:r>
            <a:endParaRPr/>
          </a:p>
        </p:txBody>
      </p:sp>
      <p:sp>
        <p:nvSpPr>
          <p:cNvPr id="764" name="Google Shape;764;p85"/>
          <p:cNvSpPr txBox="1"/>
          <p:nvPr>
            <p:ph idx="1" type="subTitle"/>
          </p:nvPr>
        </p:nvSpPr>
        <p:spPr>
          <a:xfrm>
            <a:off x="1371600" y="4343400"/>
            <a:ext cx="6400800" cy="129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 Name(s) Go Here</a:t>
            </a:r>
            <a:endParaRPr/>
          </a:p>
          <a:p>
            <a:pPr indent="0" lvl="0" marL="0" marR="0" rtl="0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8" name="Shape 7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9" name="Google Shape;769;p86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2025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0" name="Google Shape;770;p86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1" name="Google Shape;771;p86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FSW Overview</a:t>
            </a:r>
            <a:endParaRPr/>
          </a:p>
        </p:txBody>
      </p:sp>
      <p:sp>
        <p:nvSpPr>
          <p:cNvPr id="772" name="Google Shape;772;p86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Overview of the CanSat FSW design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Should discuss </a:t>
            </a:r>
            <a:endParaRPr/>
          </a:p>
          <a:p>
            <a:pPr indent="-285750" lvl="1" marL="74295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Basic FSW architecture, a flow chart showing how the software flow</a:t>
            </a:r>
            <a:endParaRPr/>
          </a:p>
          <a:p>
            <a:pPr indent="-285750" lvl="1" marL="74295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Programming languages</a:t>
            </a:r>
            <a:endParaRPr/>
          </a:p>
          <a:p>
            <a:pPr indent="-285750" lvl="1" marL="74295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Development environments</a:t>
            </a:r>
            <a:endParaRPr/>
          </a:p>
          <a:p>
            <a:pPr indent="-285750" lvl="1" marL="74295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Brief summary of the FSW tasks</a:t>
            </a:r>
            <a:endParaRPr/>
          </a:p>
          <a:p>
            <a:pPr indent="-1905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3" name="Google Shape;773;p86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4" name="Google Shape;774;p86"/>
          <p:cNvSpPr txBox="1"/>
          <p:nvPr/>
        </p:nvSpPr>
        <p:spPr>
          <a:xfrm>
            <a:off x="228600" y="6477000"/>
            <a:ext cx="22860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8" name="Shape 7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9" name="Google Shape;779;p87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FSW Changes Since PDR</a:t>
            </a:r>
            <a:endParaRPr/>
          </a:p>
        </p:txBody>
      </p:sp>
      <p:sp>
        <p:nvSpPr>
          <p:cNvPr id="780" name="Google Shape;780;p87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Overview of the CanSat FSW changes since the PDR.  Details of the changes should be discussed in subsequent slides.</a:t>
            </a:r>
            <a:endParaRPr/>
          </a:p>
        </p:txBody>
      </p:sp>
      <p:sp>
        <p:nvSpPr>
          <p:cNvPr id="781" name="Google Shape;781;p87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2025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/>
          </a:p>
        </p:txBody>
      </p:sp>
      <p:sp>
        <p:nvSpPr>
          <p:cNvPr id="782" name="Google Shape;782;p87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3" name="Google Shape;783;p87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4" name="Google Shape;784;p87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34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2025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/>
              <a:t>C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DR:  Team ### (Team Number and Name)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9" name="Google Shape;259;p34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0" name="Google Shape;260;p34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Mission Summary</a:t>
            </a:r>
            <a:endParaRPr/>
          </a:p>
        </p:txBody>
      </p:sp>
      <p:sp>
        <p:nvSpPr>
          <p:cNvPr id="261" name="Google Shape;261;p34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Overview of the mission objectives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Indicate whether selectable objective (bonus) is being attempted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Describe selection rationale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 any external objectives (personal, laboratory or sponsor, class, etc.) relevant to the design</a:t>
            </a:r>
            <a:endParaRPr/>
          </a:p>
        </p:txBody>
      </p:sp>
      <p:sp>
        <p:nvSpPr>
          <p:cNvPr id="262" name="Google Shape;262;p34"/>
          <p:cNvSpPr txBox="1"/>
          <p:nvPr/>
        </p:nvSpPr>
        <p:spPr>
          <a:xfrm>
            <a:off x="228600" y="6477000"/>
            <a:ext cx="22860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263" name="Google Shape;263;p34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8" name="Shape 7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9" name="Google Shape;789;p88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2025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0" name="Google Shape;790;p88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1" name="Google Shape;791;p88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Payload</a:t>
            </a:r>
            <a:r>
              <a:rPr lang="en-US"/>
              <a:t> 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CanSat FSW State Diagram</a:t>
            </a:r>
            <a:endParaRPr/>
          </a:p>
        </p:txBody>
      </p:sp>
      <p:sp>
        <p:nvSpPr>
          <p:cNvPr id="792" name="Google Shape;792;p88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Software state diagrams for Payload defining the </a:t>
            </a:r>
            <a:r>
              <a:rPr i="1" lang="en-US"/>
              <a:t>states</a:t>
            </a:r>
            <a:r>
              <a:rPr lang="en-US"/>
              <a:t> and </a:t>
            </a:r>
            <a:r>
              <a:rPr i="1" lang="en-US"/>
              <a:t>transition conditions </a:t>
            </a:r>
            <a:r>
              <a:rPr lang="en-US"/>
              <a:t>of the flight software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Include: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</a:pPr>
            <a:r>
              <a:rPr lang="en-US" sz="2000"/>
              <a:t>Sampling of sensors (including rates)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</a:pPr>
            <a:r>
              <a:rPr lang="en-US" sz="2000"/>
              <a:t>Communications (command and telemetry)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</a:pPr>
            <a:r>
              <a:rPr lang="en-US" sz="2000"/>
              <a:t>Data storage (if applicable)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</a:pPr>
            <a:r>
              <a:rPr lang="en-US" sz="2000"/>
              <a:t>Mechanism activations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</a:pPr>
            <a:r>
              <a:rPr lang="en-US" sz="2000"/>
              <a:t>Major decision points in the logic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FSW recovery to correct state after processor reset during flight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</a:pPr>
            <a:r>
              <a:rPr lang="en-US" sz="2000"/>
              <a:t>What data is used to recover?</a:t>
            </a:r>
            <a:endParaRPr sz="2000"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</a:pPr>
            <a:r>
              <a:rPr b="1" lang="en-US" sz="2000"/>
              <a:t>Identify reasons for reset, and methods of recovery</a:t>
            </a:r>
            <a:endParaRPr sz="2000"/>
          </a:p>
          <a:p>
            <a:pPr indent="-1905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/>
          </a:p>
          <a:p>
            <a:pPr indent="-1905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793" name="Google Shape;793;p88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794" name="Google Shape;794;p88"/>
          <p:cNvSpPr/>
          <p:nvPr/>
        </p:nvSpPr>
        <p:spPr>
          <a:xfrm>
            <a:off x="8610600" y="152400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9" name="Shape 7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0" name="Google Shape;800;p89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Simulation Mode Software</a:t>
            </a:r>
            <a:endParaRPr/>
          </a:p>
        </p:txBody>
      </p:sp>
      <p:sp>
        <p:nvSpPr>
          <p:cNvPr id="801" name="Google Shape;801;p89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Describe the implementation of simulation mode where simulated pressure sensor data is transmitted to the </a:t>
            </a:r>
            <a:r>
              <a:rPr lang="en-US"/>
              <a:t>Cansat</a:t>
            </a:r>
            <a:r>
              <a:rPr lang="en-US"/>
              <a:t> so simulate the mission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Describe simulation mode commands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How is simulated sensor data substituted with real data?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See the competition guide for detailed requirements</a:t>
            </a:r>
            <a:endParaRPr/>
          </a:p>
        </p:txBody>
      </p:sp>
      <p:sp>
        <p:nvSpPr>
          <p:cNvPr id="802" name="Google Shape;802;p89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803" name="Google Shape;803;p89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2025</a:t>
            </a:r>
            <a:r>
              <a:rPr lang="en-US"/>
              <a:t> CDR: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804" name="Google Shape;804;p89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805" name="Google Shape;805;p89"/>
          <p:cNvSpPr/>
          <p:nvPr/>
        </p:nvSpPr>
        <p:spPr>
          <a:xfrm>
            <a:off x="8610600" y="152400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9" name="Shape 8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0" name="Google Shape;810;p90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2025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1" name="Google Shape;811;p90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2" name="Google Shape;812;p90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Software Development Plan</a:t>
            </a:r>
            <a:endParaRPr/>
          </a:p>
        </p:txBody>
      </p:sp>
      <p:sp>
        <p:nvSpPr>
          <p:cNvPr id="813" name="Google Shape;813;p90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common CanSat problem is late software development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 a slide describing the plan for software development and plans to reduce the risk of late software development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Include: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Prototyping and prototyping environments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Software subsystem development sequence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Development team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Test methodology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Discuss progress since PDR</a:t>
            </a:r>
            <a:endParaRPr/>
          </a:p>
          <a:p>
            <a:pPr indent="-1905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4" name="Google Shape;814;p90"/>
          <p:cNvSpPr/>
          <p:nvPr/>
        </p:nvSpPr>
        <p:spPr>
          <a:xfrm>
            <a:off x="8610600" y="152400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rgbClr val="BBE0E3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5" name="Google Shape;815;p90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0" name="Shape 8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1" name="Google Shape;821;p91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2025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2" name="Google Shape;822;p91"/>
          <p:cNvSpPr txBox="1"/>
          <p:nvPr>
            <p:ph idx="12" type="sldNum"/>
          </p:nvPr>
        </p:nvSpPr>
        <p:spPr>
          <a:xfrm>
            <a:off x="8001000" y="6477000"/>
            <a:ext cx="6858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3" name="Google Shape;823;p91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Ground Control System (GCS) Design</a:t>
            </a:r>
            <a:endParaRPr/>
          </a:p>
        </p:txBody>
      </p:sp>
      <p:sp>
        <p:nvSpPr>
          <p:cNvPr id="824" name="Google Shape;824;p91"/>
          <p:cNvSpPr txBox="1"/>
          <p:nvPr>
            <p:ph idx="1" type="subTitle"/>
          </p:nvPr>
        </p:nvSpPr>
        <p:spPr>
          <a:xfrm>
            <a:off x="1371600" y="4343400"/>
            <a:ext cx="6400800" cy="129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 Name(s) Go Here</a:t>
            </a:r>
            <a:endParaRPr/>
          </a:p>
          <a:p>
            <a:pPr indent="0" lvl="0" marL="0" marR="0" rtl="0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8" name="Shape 8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" name="Google Shape;829;p92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2025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/>
          </a:p>
        </p:txBody>
      </p:sp>
      <p:sp>
        <p:nvSpPr>
          <p:cNvPr id="830" name="Google Shape;830;p92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1" name="Google Shape;831;p92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GCS Overview</a:t>
            </a:r>
            <a:endParaRPr/>
          </a:p>
        </p:txBody>
      </p:sp>
      <p:sp>
        <p:nvSpPr>
          <p:cNvPr id="832" name="Google Shape;832;p92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 a simple context diagram showing major components (computers, antenna, adaptors, etc.)</a:t>
            </a:r>
            <a:endParaRPr/>
          </a:p>
          <a:p>
            <a:pPr indent="-1905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3" name="Google Shape;833;p92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4" name="Google Shape;834;p92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8" name="Shape 8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" name="Google Shape;839;p93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GCS Changes Since PDR</a:t>
            </a:r>
            <a:endParaRPr/>
          </a:p>
        </p:txBody>
      </p:sp>
      <p:sp>
        <p:nvSpPr>
          <p:cNvPr id="840" name="Google Shape;840;p93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List changes to the GCS subsystem since PDR.  Details of changes should be discussed in subsequent slides.</a:t>
            </a:r>
            <a:endParaRPr/>
          </a:p>
        </p:txBody>
      </p:sp>
      <p:sp>
        <p:nvSpPr>
          <p:cNvPr id="841" name="Google Shape;841;p93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2025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/>
          </a:p>
        </p:txBody>
      </p:sp>
      <p:sp>
        <p:nvSpPr>
          <p:cNvPr id="842" name="Google Shape;842;p93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3" name="Google Shape;843;p93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4" name="Google Shape;844;p93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9" name="Shape 8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0" name="Google Shape;850;p94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GCS Design</a:t>
            </a:r>
            <a:endParaRPr/>
          </a:p>
        </p:txBody>
      </p:sp>
      <p:sp>
        <p:nvSpPr>
          <p:cNvPr id="851" name="Google Shape;851;p94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Show diagram of ground station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–"/>
            </a:pPr>
            <a:r>
              <a:rPr lang="en-US"/>
              <a:t>What components and how they connect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Specifications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–"/>
            </a:pPr>
            <a:r>
              <a:rPr lang="en-US"/>
              <a:t>How long ground station can operate on battery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–"/>
            </a:pPr>
            <a:r>
              <a:rPr lang="en-US"/>
              <a:t>Overheating mitigation (how do you keep laptop from getting so hot, it stops operating? Remember, it will be hot and the ground station will be in the open sun.)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–"/>
            </a:pPr>
            <a:r>
              <a:rPr lang="en-US"/>
              <a:t>Auto update mitigation (how do you keep the OS from starting an update during operations? It has happened before with Windows OS) </a:t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2" name="Google Shape;852;p94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853" name="Google Shape;853;p94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4" name="Google Shape;854;p94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2025</a:t>
            </a:r>
            <a:r>
              <a:rPr lang="en-US"/>
              <a:t>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5" name="Google Shape;855;p94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9" name="Shape 8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" name="Google Shape;860;p95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2025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/>
          </a:p>
        </p:txBody>
      </p:sp>
      <p:sp>
        <p:nvSpPr>
          <p:cNvPr id="861" name="Google Shape;861;p95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2" name="Google Shape;862;p95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GCS Antenna</a:t>
            </a:r>
            <a:endParaRPr/>
          </a:p>
        </p:txBody>
      </p:sp>
      <p:sp>
        <p:nvSpPr>
          <p:cNvPr id="863" name="Google Shape;863;p95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Discussion of the selection of the GCS antenna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Make sure to include: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Antenna construction, portability, and coverage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Diagram is recommended</a:t>
            </a:r>
            <a:endParaRPr b="0" i="1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Antenna compliance with hand-held requirement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Distance link predictions and margins</a:t>
            </a:r>
            <a:endParaRPr/>
          </a:p>
        </p:txBody>
      </p:sp>
      <p:sp>
        <p:nvSpPr>
          <p:cNvPr id="864" name="Google Shape;864;p95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5" name="Google Shape;865;p95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2025</a:t>
            </a:r>
            <a:r>
              <a:rPr lang="en-US"/>
              <a:t>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6" name="Google Shape;866;p95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0" name="Shape 8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1" name="Google Shape;871;p96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GCS Software</a:t>
            </a:r>
            <a:endParaRPr b="1" i="0" sz="2400" u="none" cap="none" strike="noStrik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2" name="Google Shape;872;p96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Telemetry display screen shots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How will Telemetry be displayed in real time and how will it be recorded?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Commercial off the shelf (COTS) software packages used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Real-time plotting software design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Command software and interface</a:t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Simulation mode</a:t>
            </a:r>
            <a:endParaRPr/>
          </a:p>
          <a:p>
            <a:pPr indent="-285750" lvl="1" marL="74295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lang="en-US"/>
              <a:t>Describe how the ground system reads the profile and transmits simulation commands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Progress since PDR</a:t>
            </a:r>
            <a:endParaRPr/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3" name="Google Shape;873;p96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2025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4" name="Google Shape;874;p96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5" name="Google Shape;875;p96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6" name="Google Shape;876;p96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0" name="Shape 8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1" name="Google Shape;881;p97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2025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2" name="Google Shape;882;p97"/>
          <p:cNvSpPr txBox="1"/>
          <p:nvPr>
            <p:ph idx="12" type="sldNum"/>
          </p:nvPr>
        </p:nvSpPr>
        <p:spPr>
          <a:xfrm>
            <a:off x="8001000" y="6477000"/>
            <a:ext cx="6858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3" name="Google Shape;883;p97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CanSat Integration and Test</a:t>
            </a:r>
            <a:endParaRPr/>
          </a:p>
        </p:txBody>
      </p:sp>
      <p:sp>
        <p:nvSpPr>
          <p:cNvPr id="884" name="Google Shape;884;p97"/>
          <p:cNvSpPr txBox="1"/>
          <p:nvPr>
            <p:ph idx="1" type="subTitle"/>
          </p:nvPr>
        </p:nvSpPr>
        <p:spPr>
          <a:xfrm>
            <a:off x="1371600" y="4343400"/>
            <a:ext cx="6400800" cy="129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 Name(s) Go Here</a:t>
            </a:r>
            <a:endParaRPr/>
          </a:p>
          <a:p>
            <a:pPr indent="0" lvl="0" marL="0" marR="0" rtl="0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7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35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Summary of Changes Since PDR</a:t>
            </a:r>
            <a:endParaRPr/>
          </a:p>
        </p:txBody>
      </p:sp>
      <p:sp>
        <p:nvSpPr>
          <p:cNvPr id="269" name="Google Shape;269;p35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Overview design changes since PDR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Details of the changes are discussed in subsequent sections </a:t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In every section, the summary of changes since PDR should be detailed in a separate slide, or indicate that there were no changes.</a:t>
            </a:r>
            <a:endParaRPr/>
          </a:p>
          <a:p>
            <a:pPr indent="-1905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0" name="Google Shape;270;p35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2025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/>
          </a:p>
        </p:txBody>
      </p:sp>
      <p:sp>
        <p:nvSpPr>
          <p:cNvPr id="271" name="Google Shape;271;p35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2" name="Google Shape;272;p35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3" name="Google Shape;273;p35"/>
          <p:cNvSpPr txBox="1"/>
          <p:nvPr/>
        </p:nvSpPr>
        <p:spPr>
          <a:xfrm>
            <a:off x="228600" y="6477000"/>
            <a:ext cx="22860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8" name="Shape 8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9" name="Google Shape;889;p98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2025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/>
          </a:p>
        </p:txBody>
      </p:sp>
      <p:sp>
        <p:nvSpPr>
          <p:cNvPr id="890" name="Google Shape;890;p98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1" name="Google Shape;891;p98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CanSat Integration and Test Overview</a:t>
            </a:r>
            <a:endParaRPr/>
          </a:p>
        </p:txBody>
      </p:sp>
      <p:sp>
        <p:nvSpPr>
          <p:cNvPr id="892" name="Google Shape;892;p98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893" name="Google Shape;893;p98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4" name="Google Shape;894;p98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Discuss subsystem level testing plans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Discuss integrated level functional testing plans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Discuss environmental testing plans</a:t>
            </a:r>
            <a:endParaRPr/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9" name="Shape 8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0" name="Google Shape;900;p99"/>
          <p:cNvSpPr txBox="1"/>
          <p:nvPr>
            <p:ph type="title"/>
          </p:nvPr>
        </p:nvSpPr>
        <p:spPr>
          <a:xfrm>
            <a:off x="1600200" y="76200"/>
            <a:ext cx="5943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Subsystem Level Testing Plan</a:t>
            </a:r>
            <a:endParaRPr/>
          </a:p>
        </p:txBody>
      </p:sp>
      <p:sp>
        <p:nvSpPr>
          <p:cNvPr id="901" name="Google Shape;901;p99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Discuss plans for testing each subsystem</a:t>
            </a:r>
            <a:endParaRPr/>
          </a:p>
          <a:p>
            <a: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Sensors</a:t>
            </a:r>
            <a:endParaRPr/>
          </a:p>
          <a:p>
            <a: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CDH</a:t>
            </a:r>
            <a:endParaRPr/>
          </a:p>
          <a:p>
            <a: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EPS</a:t>
            </a:r>
            <a:endParaRPr/>
          </a:p>
          <a:p>
            <a: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Radio communications</a:t>
            </a:r>
            <a:endParaRPr/>
          </a:p>
          <a:p>
            <a: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FSW</a:t>
            </a:r>
            <a:endParaRPr/>
          </a:p>
          <a:p>
            <a: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Mechanical</a:t>
            </a:r>
            <a:endParaRPr/>
          </a:p>
          <a:p>
            <a: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Descent Control</a:t>
            </a:r>
            <a:endParaRPr/>
          </a:p>
        </p:txBody>
      </p:sp>
      <p:sp>
        <p:nvSpPr>
          <p:cNvPr id="902" name="Google Shape;902;p99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b="0" i="0" lang="en-US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3" name="Google Shape;903;p99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2025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4" name="Google Shape;904;p99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9" name="Shape 9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0" name="Google Shape;910;p100"/>
          <p:cNvSpPr txBox="1"/>
          <p:nvPr>
            <p:ph type="title"/>
          </p:nvPr>
        </p:nvSpPr>
        <p:spPr>
          <a:xfrm>
            <a:off x="1600200" y="76200"/>
            <a:ext cx="5943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Integrated Level Functional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Test Plan</a:t>
            </a:r>
            <a:endParaRPr/>
          </a:p>
        </p:txBody>
      </p:sp>
      <p:sp>
        <p:nvSpPr>
          <p:cNvPr id="911" name="Google Shape;911;p100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Discuss tests to be performed 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after </a:t>
            </a:r>
            <a:r>
              <a:rPr lang="en-US"/>
              <a:t>Cansat is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built</a:t>
            </a:r>
            <a:endParaRPr/>
          </a:p>
          <a:p>
            <a: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Descent testing</a:t>
            </a:r>
            <a:endParaRPr/>
          </a:p>
          <a:p>
            <a: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Communications</a:t>
            </a:r>
            <a:endParaRPr/>
          </a:p>
          <a:p>
            <a: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Mechanisms</a:t>
            </a:r>
            <a:endParaRPr/>
          </a:p>
          <a:p>
            <a: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Deployment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Simulation</a:t>
            </a:r>
            <a:endParaRPr/>
          </a:p>
        </p:txBody>
      </p:sp>
      <p:sp>
        <p:nvSpPr>
          <p:cNvPr id="912" name="Google Shape;912;p100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b="0" i="0" lang="en-US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3" name="Google Shape;913;p100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2025</a:t>
            </a:r>
            <a:r>
              <a:rPr lang="en-US"/>
              <a:t>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4" name="Google Shape;914;p100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9" name="Shape 9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0" name="Google Shape;920;p101"/>
          <p:cNvSpPr txBox="1"/>
          <p:nvPr>
            <p:ph type="title"/>
          </p:nvPr>
        </p:nvSpPr>
        <p:spPr>
          <a:xfrm>
            <a:off x="1600200" y="76200"/>
            <a:ext cx="5943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Environmental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Test Plan</a:t>
            </a:r>
            <a:endParaRPr/>
          </a:p>
        </p:txBody>
      </p:sp>
      <p:sp>
        <p:nvSpPr>
          <p:cNvPr id="921" name="Google Shape;921;p101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Discuss plans for 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environmental 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testing</a:t>
            </a:r>
            <a:endParaRPr/>
          </a:p>
          <a:p>
            <a: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Drop test</a:t>
            </a:r>
            <a:endParaRPr/>
          </a:p>
          <a:p>
            <a: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hermal test</a:t>
            </a:r>
            <a:endParaRPr/>
          </a:p>
          <a:p>
            <a: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Vibration test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Fit Check</a:t>
            </a:r>
            <a:endParaRPr/>
          </a:p>
          <a:p>
            <a: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Vacuum test</a:t>
            </a:r>
            <a:endParaRPr/>
          </a:p>
        </p:txBody>
      </p:sp>
      <p:sp>
        <p:nvSpPr>
          <p:cNvPr id="922" name="Google Shape;922;p101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b="0" i="0" lang="en-US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3" name="Google Shape;923;p101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2025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4" name="Google Shape;924;p101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9" name="Shape 9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0" name="Google Shape;930;p102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Test Procedures Descriptions</a:t>
            </a:r>
            <a:endParaRPr/>
          </a:p>
        </p:txBody>
      </p:sp>
      <p:sp>
        <p:nvSpPr>
          <p:cNvPr id="931" name="Google Shape;931;p102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graphicFrame>
        <p:nvGraphicFramePr>
          <p:cNvPr id="932" name="Google Shape;932;p102"/>
          <p:cNvGraphicFramePr/>
          <p:nvPr/>
        </p:nvGraphicFramePr>
        <p:xfrm>
          <a:off x="228599" y="1131125"/>
          <a:ext cx="3000000" cy="3000000"/>
        </p:xfrm>
        <a:graphic>
          <a:graphicData uri="http://schemas.openxmlformats.org/drawingml/2006/table">
            <a:tbl>
              <a:tblPr firstRow="1">
                <a:noFill/>
                <a:tableStyleId>{879E444B-EA1F-4868-880B-D94AE0CF8F65}</a:tableStyleId>
              </a:tblPr>
              <a:tblGrid>
                <a:gridCol w="627825"/>
                <a:gridCol w="4673450"/>
                <a:gridCol w="1585450"/>
                <a:gridCol w="1762575"/>
              </a:tblGrid>
              <a:tr h="2985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Test Proc</a:t>
                      </a:r>
                      <a:endParaRPr b="1" i="0" sz="12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475" marB="0" marR="7475" marL="7475" anchor="ctr">
                    <a:solidFill>
                      <a:srgbClr val="A2A2E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Test Description</a:t>
                      </a:r>
                      <a:endParaRPr b="1" i="0" sz="12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475" marB="0" marR="7475" marL="7475" anchor="ctr">
                    <a:solidFill>
                      <a:srgbClr val="A2A2E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Rqmts</a:t>
                      </a:r>
                      <a:endParaRPr b="1" i="0" sz="12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475" marB="0" marR="7475" marL="7475" anchor="ctr">
                    <a:solidFill>
                      <a:srgbClr val="A2A2E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Pass Fail Criteria</a:t>
                      </a:r>
                      <a:endParaRPr b="1" i="0" sz="12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475" marB="0" marR="7475" marL="7475" anchor="ctr">
                    <a:solidFill>
                      <a:srgbClr val="A2A2E0"/>
                    </a:solidFill>
                  </a:tcPr>
                </a:tc>
              </a:tr>
              <a:tr h="1903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1</a:t>
                      </a:r>
                      <a:endParaRPr b="0" i="0" sz="12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475" marB="0" marR="7475" marL="747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How is test performed and results expected.</a:t>
                      </a:r>
                      <a:endParaRPr b="0" i="0" sz="12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475" marB="0" marR="7475" marL="74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1, 2, 45, etc.</a:t>
                      </a:r>
                      <a:endParaRPr b="0" i="0" sz="12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475" marB="0" marR="7475" marL="747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475" marB="0" marR="7475" marL="7475" anchor="ctr"/>
                </a:tc>
              </a:tr>
              <a:tr h="2985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2</a:t>
                      </a:r>
                      <a:endParaRPr b="0" i="0" sz="12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475" marB="0" marR="7475" marL="747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475" marB="0" marR="7475" marL="747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475" marB="0" marR="7475" marL="747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475" marB="0" marR="7475" marL="7475" anchor="b"/>
                </a:tc>
              </a:tr>
              <a:tr h="1903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3</a:t>
                      </a:r>
                      <a:endParaRPr b="0" i="0" sz="12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475" marB="0" marR="7475" marL="747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475" marB="0" marR="7475" marL="747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475" marB="0" marR="7475" marL="747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475" marB="0" marR="7475" marL="7475" anchor="b"/>
                </a:tc>
              </a:tr>
              <a:tr h="1492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:</a:t>
                      </a:r>
                      <a:endParaRPr sz="1200"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:</a:t>
                      </a:r>
                      <a:endParaRPr sz="1200"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7475" marB="0" marR="7475" marL="747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 u="none" cap="none" strike="noStrike"/>
                    </a:p>
                  </a:txBody>
                  <a:tcPr marT="7475" marB="0" marR="7475" marL="747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475" marB="0" marR="7475" marL="747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475" marB="0" marR="7475" marL="7475" anchor="b"/>
                </a:tc>
              </a:tr>
            </a:tbl>
          </a:graphicData>
        </a:graphic>
      </p:graphicFrame>
      <p:sp>
        <p:nvSpPr>
          <p:cNvPr id="933" name="Google Shape;933;p102"/>
          <p:cNvSpPr txBox="1"/>
          <p:nvPr>
            <p:ph idx="1" type="body"/>
          </p:nvPr>
        </p:nvSpPr>
        <p:spPr>
          <a:xfrm>
            <a:off x="209850" y="2937175"/>
            <a:ext cx="8686800" cy="332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i="1" lang="en-US"/>
              <a:t>For each of the tests specified on the previous slide</a:t>
            </a:r>
            <a:r>
              <a:rPr lang="en-US"/>
              <a:t>, complete this table to describe the procedures to be used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All Mission Requirements should be mapped to a test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Pass / Fail criteria should be clear</a:t>
            </a:r>
            <a:endParaRPr/>
          </a:p>
        </p:txBody>
      </p:sp>
      <p:sp>
        <p:nvSpPr>
          <p:cNvPr id="934" name="Google Shape;934;p102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935" name="Google Shape;935;p102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2025</a:t>
            </a:r>
            <a:r>
              <a:rPr lang="en-US"/>
              <a:t>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6" name="Google Shape;936;p102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1" name="Shape 9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" name="Google Shape;942;p103"/>
          <p:cNvSpPr txBox="1"/>
          <p:nvPr>
            <p:ph type="title"/>
          </p:nvPr>
        </p:nvSpPr>
        <p:spPr>
          <a:xfrm>
            <a:off x="1600200" y="76200"/>
            <a:ext cx="5943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lang="en-US"/>
              <a:t>Simulation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Test Plan</a:t>
            </a:r>
            <a:endParaRPr/>
          </a:p>
        </p:txBody>
      </p:sp>
      <p:sp>
        <p:nvSpPr>
          <p:cNvPr id="943" name="Google Shape;943;p103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Discuss plans for </a:t>
            </a:r>
            <a:r>
              <a:rPr lang="en-US"/>
              <a:t>simulation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testing</a:t>
            </a:r>
            <a:endParaRPr/>
          </a:p>
          <a:p>
            <a: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What parts of the cansat get tested during simulation</a:t>
            </a:r>
            <a:endParaRPr/>
          </a:p>
          <a:p>
            <a: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How is the simulation implemented</a:t>
            </a:r>
            <a:endParaRPr/>
          </a:p>
        </p:txBody>
      </p:sp>
      <p:sp>
        <p:nvSpPr>
          <p:cNvPr id="944" name="Google Shape;944;p103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945" name="Google Shape;945;p103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2025</a:t>
            </a:r>
            <a:r>
              <a:rPr lang="en-US"/>
              <a:t> CDR: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946" name="Google Shape;946;p103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0" name="Shape 9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1" name="Google Shape;951;p104"/>
          <p:cNvSpPr txBox="1"/>
          <p:nvPr>
            <p:ph idx="11" type="ftr"/>
          </p:nvPr>
        </p:nvSpPr>
        <p:spPr>
          <a:xfrm>
            <a:off x="2286000" y="6477001"/>
            <a:ext cx="4648200" cy="228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2025 CDR</a:t>
            </a:r>
            <a:r>
              <a:rPr b="0" i="0" lang="en-US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 b="0" i="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2" name="Google Shape;952;p104"/>
          <p:cNvSpPr txBox="1"/>
          <p:nvPr>
            <p:ph idx="12" type="sldNum"/>
          </p:nvPr>
        </p:nvSpPr>
        <p:spPr>
          <a:xfrm>
            <a:off x="8001000" y="6477000"/>
            <a:ext cx="6858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3" name="Google Shape;953;p104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Mission Operations &amp; Analysis</a:t>
            </a:r>
            <a:endParaRPr/>
          </a:p>
        </p:txBody>
      </p:sp>
      <p:sp>
        <p:nvSpPr>
          <p:cNvPr id="954" name="Google Shape;954;p104"/>
          <p:cNvSpPr txBox="1"/>
          <p:nvPr>
            <p:ph idx="1" type="subTitle"/>
          </p:nvPr>
        </p:nvSpPr>
        <p:spPr>
          <a:xfrm>
            <a:off x="1371600" y="4343400"/>
            <a:ext cx="6400800" cy="129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 Name(s) Go Here</a:t>
            </a:r>
            <a:endParaRPr/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8" name="Shape 9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9" name="Google Shape;959;p105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2025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/>
          </a:p>
        </p:txBody>
      </p:sp>
      <p:sp>
        <p:nvSpPr>
          <p:cNvPr id="960" name="Google Shape;960;p105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1" name="Google Shape;961;p105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Overview of Mission Sequence of Events</a:t>
            </a:r>
            <a:endParaRPr/>
          </a:p>
        </p:txBody>
      </p:sp>
      <p:sp>
        <p:nvSpPr>
          <p:cNvPr id="962" name="Google Shape;962;p105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Launch-day sequence of events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Should start with arrival at the launch site and proceed through recovery and data analysis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Include: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Flowchart of events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Team member roles and responsibilities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Antenna construction and ground system setup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CanSat assembly and test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Delivery of telemetry data file to field judge for review</a:t>
            </a:r>
            <a:endParaRPr/>
          </a:p>
          <a:p>
            <a:pPr indent="-1333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333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05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3" name="Google Shape;963;p105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4" name="Google Shape;964;p105"/>
          <p:cNvSpPr txBox="1"/>
          <p:nvPr/>
        </p:nvSpPr>
        <p:spPr>
          <a:xfrm>
            <a:off x="228600" y="6477000"/>
            <a:ext cx="22860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8" name="Shape 9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9" name="Google Shape;969;p106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2025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0" name="Google Shape;970;p106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1" name="Google Shape;971;p106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Field Safety Rules Compliance</a:t>
            </a:r>
            <a:endParaRPr/>
          </a:p>
        </p:txBody>
      </p:sp>
      <p:sp>
        <p:nvSpPr>
          <p:cNvPr id="972" name="Google Shape;972;p106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Discuss development and content of the Missions Operations Manual for your CanSat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"/>
              <a:buChar char="–"/>
            </a:pPr>
            <a:r>
              <a:rPr lang="en-US">
                <a:solidFill>
                  <a:srgbClr val="FF0000"/>
                </a:solidFill>
              </a:rPr>
              <a:t>T</a:t>
            </a:r>
            <a:r>
              <a:rPr b="0" i="0" lang="en-US" sz="2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he Mission Operations Manual </a:t>
            </a:r>
            <a:r>
              <a:rPr lang="en-US">
                <a:solidFill>
                  <a:srgbClr val="FF0000"/>
                </a:solidFill>
              </a:rPr>
              <a:t>is</a:t>
            </a:r>
            <a:r>
              <a:rPr b="0" i="0" lang="en-US" sz="2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due at the Flight Readiness Review the day before launch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Assemble in three ring binder </a:t>
            </a:r>
            <a:r>
              <a:rPr b="0" i="0" lang="en-US" sz="2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(the launch site may be windy)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Discuss development status</a:t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3" name="Google Shape;973;p106"/>
          <p:cNvSpPr txBox="1"/>
          <p:nvPr/>
        </p:nvSpPr>
        <p:spPr>
          <a:xfrm>
            <a:off x="228600" y="6477000"/>
            <a:ext cx="22860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974" name="Google Shape;974;p106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8" name="Shape 9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9" name="Google Shape;979;p107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2025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/>
          </a:p>
        </p:txBody>
      </p:sp>
      <p:sp>
        <p:nvSpPr>
          <p:cNvPr id="980" name="Google Shape;980;p107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1" name="Google Shape;981;p107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CanSat Location and Recovery</a:t>
            </a:r>
            <a:endParaRPr/>
          </a:p>
        </p:txBody>
      </p:sp>
      <p:sp>
        <p:nvSpPr>
          <p:cNvPr id="982" name="Google Shape;982;p107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Discuss how you will find your CanSats in the field</a:t>
            </a:r>
            <a:endParaRPr/>
          </a:p>
          <a:p>
            <a:pPr indent="-285750" lvl="1" marL="742950" rtl="0" algn="l">
              <a:spcBef>
                <a:spcPts val="480"/>
              </a:spcBef>
              <a:spcAft>
                <a:spcPts val="0"/>
              </a:spcAft>
              <a:buSzPts val="2400"/>
              <a:buChar char="–"/>
            </a:pPr>
            <a:r>
              <a:rPr lang="en-US"/>
              <a:t>Discuss Cansat recovery</a:t>
            </a:r>
            <a:endParaRPr/>
          </a:p>
          <a:p>
            <a:pPr indent="-285750" lvl="1" marL="742950" rtl="0" algn="l">
              <a:spcBef>
                <a:spcPts val="480"/>
              </a:spcBef>
              <a:spcAft>
                <a:spcPts val="0"/>
              </a:spcAft>
              <a:buSzPts val="2400"/>
              <a:buChar char="–"/>
            </a:pPr>
            <a:r>
              <a:rPr lang="en-US"/>
              <a:t>Color selection of visible components</a:t>
            </a:r>
            <a:endParaRPr/>
          </a:p>
          <a:p>
            <a:pPr indent="-285750" lvl="1" marL="742950" rtl="0" algn="l">
              <a:spcBef>
                <a:spcPts val="480"/>
              </a:spcBef>
              <a:spcAft>
                <a:spcPts val="0"/>
              </a:spcAft>
              <a:buSzPts val="2400"/>
              <a:buChar char="–"/>
            </a:pPr>
            <a:r>
              <a:rPr lang="en-US"/>
              <a:t>CanSat return address labeling</a:t>
            </a:r>
            <a:endParaRPr/>
          </a:p>
          <a:p>
            <a:pPr indent="800100" lvl="0" marL="342900" rtl="0" algn="l">
              <a:spcBef>
                <a:spcPts val="48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3" name="Google Shape;983;p107"/>
          <p:cNvSpPr txBox="1"/>
          <p:nvPr/>
        </p:nvSpPr>
        <p:spPr>
          <a:xfrm>
            <a:off x="228600" y="6477000"/>
            <a:ext cx="22860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7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p36"/>
          <p:cNvSpPr txBox="1"/>
          <p:nvPr>
            <p:ph type="title"/>
          </p:nvPr>
        </p:nvSpPr>
        <p:spPr>
          <a:xfrm>
            <a:off x="1600200" y="76200"/>
            <a:ext cx="5943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System Requirement Summary</a:t>
            </a:r>
            <a:endParaRPr/>
          </a:p>
        </p:txBody>
      </p:sp>
      <p:sp>
        <p:nvSpPr>
          <p:cNvPr id="279" name="Google Shape;279;p36"/>
          <p:cNvSpPr txBox="1"/>
          <p:nvPr>
            <p:ph idx="1" type="body"/>
          </p:nvPr>
        </p:nvSpPr>
        <p:spPr>
          <a:xfrm>
            <a:off x="228600" y="1066800"/>
            <a:ext cx="8686800" cy="510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Overview of system (mission) level requirements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Use bullets or a table to demonstrate an understanding of the mission requirements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Do not include all requirements, just high level system level requirements the describe the overall mission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The purpose</a:t>
            </a:r>
            <a:r>
              <a:rPr lang="en-US"/>
              <a:t> of the table is to demonstrate the team understands the system-level requirements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This </a:t>
            </a:r>
            <a:r>
              <a:rPr lang="en-US"/>
              <a:t>table 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may be expanded to multiple </a:t>
            </a:r>
            <a:r>
              <a:rPr lang="en-US"/>
              <a:t>tables 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as needed</a:t>
            </a:r>
            <a:endParaRPr/>
          </a:p>
          <a:p>
            <a:pPr indent="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0" name="Google Shape;280;p36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2025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/>
              <a:t>C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DR:  Team ### (Team Number and Name)</a:t>
            </a:r>
            <a:endParaRPr/>
          </a:p>
        </p:txBody>
      </p:sp>
      <p:sp>
        <p:nvSpPr>
          <p:cNvPr id="281" name="Google Shape;281;p36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82" name="Google Shape;282;p36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7" name="Shape 9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8" name="Google Shape;988;p108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Mission Rehearsal Activities</a:t>
            </a:r>
            <a:endParaRPr/>
          </a:p>
        </p:txBody>
      </p:sp>
      <p:sp>
        <p:nvSpPr>
          <p:cNvPr id="989" name="Google Shape;989;p108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Description of mission operations rehearsal activities including: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Details of activities rehearsed to date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Ground system radio link check procedures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Powering on/off the CanSat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Launch configuration preparations (e.g., final assembly and stowing appendages)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Loading the CanSat in the launch vehicle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Telemetry processing, archiving, and analysis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Recovery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Description of written procedures developed/required</a:t>
            </a:r>
            <a:endParaRPr/>
          </a:p>
          <a:p>
            <a:pPr indent="-101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0" name="Google Shape;990;p108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2025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/>
          </a:p>
        </p:txBody>
      </p:sp>
      <p:sp>
        <p:nvSpPr>
          <p:cNvPr id="991" name="Google Shape;991;p108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2" name="Google Shape;992;p108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6" name="Shape 9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7" name="Google Shape;997;p109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2025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8" name="Google Shape;998;p109"/>
          <p:cNvSpPr txBox="1"/>
          <p:nvPr>
            <p:ph idx="12" type="sldNum"/>
          </p:nvPr>
        </p:nvSpPr>
        <p:spPr>
          <a:xfrm>
            <a:off x="8001000" y="6477000"/>
            <a:ext cx="6858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9" name="Google Shape;999;p109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Requirements Compliance</a:t>
            </a:r>
            <a:endParaRPr/>
          </a:p>
        </p:txBody>
      </p:sp>
      <p:sp>
        <p:nvSpPr>
          <p:cNvPr id="1000" name="Google Shape;1000;p109"/>
          <p:cNvSpPr txBox="1"/>
          <p:nvPr>
            <p:ph idx="1" type="subTitle"/>
          </p:nvPr>
        </p:nvSpPr>
        <p:spPr>
          <a:xfrm>
            <a:off x="1371600" y="4343400"/>
            <a:ext cx="6400800" cy="129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 Name(s) Go Here</a:t>
            </a:r>
            <a:endParaRPr/>
          </a:p>
        </p:txBody>
      </p:sp>
      <p:sp>
        <p:nvSpPr>
          <p:cNvPr id="1001" name="Google Shape;1001;p109"/>
          <p:cNvSpPr txBox="1"/>
          <p:nvPr/>
        </p:nvSpPr>
        <p:spPr>
          <a:xfrm>
            <a:off x="228600" y="1219200"/>
            <a:ext cx="8686800" cy="646331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accent2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purpose of this section is to summarize and cross reference the compliance to the CanSat Competition Mission Guide requirements.</a:t>
            </a:r>
            <a:endParaRPr b="0" i="1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5" name="Shape 10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6" name="Google Shape;1006;p110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Requirements Compliance Overview</a:t>
            </a:r>
            <a:endParaRPr b="1" i="0" sz="2400" u="none" cap="none" strike="noStrik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7" name="Google Shape;1007;p110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State current design compliance to requirements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Summarize content of the detailed slides that follow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If the design does not comply to the requirements, that is a </a:t>
            </a:r>
            <a:r>
              <a:rPr b="1" i="0" lang="en-US" sz="2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serious issue 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– why?</a:t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8" name="Google Shape;1008;p110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2025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9" name="Google Shape;1009;p110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0" name="Google Shape;1010;p110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1" name="Google Shape;1011;p110"/>
          <p:cNvSpPr txBox="1"/>
          <p:nvPr/>
        </p:nvSpPr>
        <p:spPr>
          <a:xfrm>
            <a:off x="228600" y="6477000"/>
            <a:ext cx="22860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5" name="Shape 10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6" name="Google Shape;1016;p111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Requirements Compliance</a:t>
            </a:r>
            <a:b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(multiple slides, as needed)</a:t>
            </a:r>
            <a:endParaRPr b="1" i="0" sz="2400" u="none" cap="none" strike="noStrik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7" name="Google Shape;1017;p111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Provide a table demonstrating compliance to all competition base requirements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Use the following format in as many slides as required</a:t>
            </a:r>
            <a:endParaRPr/>
          </a:p>
        </p:txBody>
      </p:sp>
      <p:sp>
        <p:nvSpPr>
          <p:cNvPr id="1018" name="Google Shape;1018;p111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2025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9" name="Google Shape;1019;p111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0" name="Google Shape;1020;p111"/>
          <p:cNvSpPr txBox="1"/>
          <p:nvPr/>
        </p:nvSpPr>
        <p:spPr>
          <a:xfrm>
            <a:off x="228600" y="5754469"/>
            <a:ext cx="8686800" cy="646331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accent2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Use the Green (Comply), Yellow (Partial Compliance), and Red (No Comply) color codes as shown in the examples above for each requirement</a:t>
            </a:r>
            <a:endParaRPr b="0" i="1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1" name="Google Shape;1021;p111"/>
          <p:cNvSpPr txBox="1"/>
          <p:nvPr/>
        </p:nvSpPr>
        <p:spPr>
          <a:xfrm>
            <a:off x="228600" y="6477000"/>
            <a:ext cx="22860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graphicFrame>
        <p:nvGraphicFramePr>
          <p:cNvPr id="1022" name="Google Shape;1022;p111"/>
          <p:cNvGraphicFramePr/>
          <p:nvPr/>
        </p:nvGraphicFramePr>
        <p:xfrm>
          <a:off x="233148" y="2438400"/>
          <a:ext cx="3000000" cy="3000000"/>
        </p:xfrm>
        <a:graphic>
          <a:graphicData uri="http://schemas.openxmlformats.org/drawingml/2006/table">
            <a:tbl>
              <a:tblPr firstRow="1">
                <a:noFill/>
                <a:tableStyleId>{A7784CCD-7188-480C-BAF4-FA2D93283C72}</a:tableStyleId>
              </a:tblPr>
              <a:tblGrid>
                <a:gridCol w="533400"/>
                <a:gridCol w="4302550"/>
                <a:gridCol w="1014950"/>
                <a:gridCol w="1134350"/>
                <a:gridCol w="1701550"/>
              </a:tblGrid>
              <a:tr h="2985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1200" u="none" cap="none" strike="noStrike"/>
                        <a:t>Rqmt</a:t>
                      </a:r>
                      <a:endParaRPr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1200" u="none" cap="none" strike="noStrike"/>
                        <a:t>Num</a:t>
                      </a:r>
                      <a:endParaRPr/>
                    </a:p>
                  </a:txBody>
                  <a:tcPr marT="7475" marB="0" marR="7475" marL="7475" anchor="ctr">
                    <a:solidFill>
                      <a:srgbClr val="A2A2E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1200" u="none" cap="none" strike="noStrike"/>
                        <a:t>Requirement</a:t>
                      </a:r>
                      <a:endParaRPr/>
                    </a:p>
                  </a:txBody>
                  <a:tcPr marT="7475" marB="0" marR="7475" marL="7475" anchor="ctr">
                    <a:solidFill>
                      <a:srgbClr val="A2A2E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1200" u="none" cap="none" strike="noStrike"/>
                        <a:t>Comply / No Comply / Partial</a:t>
                      </a:r>
                      <a:endParaRPr/>
                    </a:p>
                  </a:txBody>
                  <a:tcPr marT="7475" marB="0" marR="7475" marL="7475" anchor="ctr">
                    <a:solidFill>
                      <a:srgbClr val="A2A2E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1200" u="none" cap="none" strike="noStrike"/>
                        <a:t>X-Ref Slide(s)  Demonstrating Compliance</a:t>
                      </a:r>
                      <a:endParaRPr/>
                    </a:p>
                  </a:txBody>
                  <a:tcPr marT="7475" marB="0" marR="7475" marL="7475" anchor="ctr">
                    <a:solidFill>
                      <a:srgbClr val="A2A2E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1200" u="none" cap="none" strike="noStrike"/>
                        <a:t>Team Comments</a:t>
                      </a:r>
                      <a:endParaRPr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1200" u="none" cap="none" strike="noStrike"/>
                        <a:t>or Notes</a:t>
                      </a:r>
                      <a:endParaRPr/>
                    </a:p>
                  </a:txBody>
                  <a:tcPr marT="7475" marB="0" marR="7475" marL="7475" anchor="ctr">
                    <a:solidFill>
                      <a:srgbClr val="A2A2E0"/>
                    </a:solidFill>
                  </a:tcPr>
                </a:tc>
              </a:tr>
              <a:tr h="2985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1200" u="none" cap="none" strike="noStrike"/>
                        <a:t>1</a:t>
                      </a:r>
                      <a:endParaRPr/>
                    </a:p>
                  </a:txBody>
                  <a:tcPr marT="7475" marB="0" marR="7475" marL="7475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Total mass of the CanSat (science payload and </a:t>
                      </a:r>
                      <a:r>
                        <a:rPr lang="en-US" sz="12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container</a:t>
                      </a:r>
                      <a:r>
                        <a:rPr lang="en-US" sz="12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) shall be 500 grams +/- 10 grams.</a:t>
                      </a:r>
                      <a:endParaRPr/>
                    </a:p>
                  </a:txBody>
                  <a:tcPr marT="7475" marB="0" marR="7475" marL="74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Font typeface="Calibri"/>
                        <a:buNone/>
                      </a:pPr>
                      <a:r>
                        <a:rPr b="1" i="0" lang="en-US" sz="12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Comply</a:t>
                      </a:r>
                      <a:endParaRPr/>
                    </a:p>
                  </a:txBody>
                  <a:tcPr marT="7475" marB="0" marR="7475" marL="7475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Font typeface="Calibri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b="1" i="0" lang="en-US" sz="12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x, y, z</a:t>
                      </a:r>
                      <a:endParaRPr/>
                    </a:p>
                  </a:txBody>
                  <a:tcPr marT="7475" marB="0" marR="7475" marL="7475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B050"/>
                        </a:buClr>
                        <a:buFont typeface="Calibri"/>
                        <a:buNone/>
                      </a:pPr>
                      <a:r>
                        <a:rPr b="1" i="0" lang="en-US" sz="1200" u="none" cap="none" strike="noStrike">
                          <a:solidFill>
                            <a:srgbClr val="00B05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Everything should be green by CDR.</a:t>
                      </a:r>
                      <a:endParaRPr/>
                    </a:p>
                  </a:txBody>
                  <a:tcPr marT="7475" marB="0" marR="7475" marL="7475" anchor="ctr"/>
                </a:tc>
              </a:tr>
              <a:tr h="1492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1200" u="none" cap="none" strike="noStrike"/>
                        <a:t>2</a:t>
                      </a:r>
                      <a:endParaRPr/>
                    </a:p>
                  </a:txBody>
                  <a:tcPr marT="7475" marB="0" marR="7475" marL="7475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CanSat shall fit in a cylindrical envelope of 125 mm diameter x 310 mm length. Tolerances are to be included to facilitate </a:t>
                      </a:r>
                      <a:r>
                        <a:rPr lang="en-US" sz="12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container</a:t>
                      </a:r>
                      <a:r>
                        <a:rPr lang="en-US" sz="12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deployment from the rocket fairing.</a:t>
                      </a:r>
                      <a:endParaRPr/>
                    </a:p>
                  </a:txBody>
                  <a:tcPr marT="7475" marB="0" marR="7475" marL="74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1200" u="none" cap="none" strike="noStrike"/>
                        <a:t>--</a:t>
                      </a:r>
                      <a:endParaRPr/>
                    </a:p>
                  </a:txBody>
                  <a:tcPr marT="7475" marB="0" marR="7475" marL="74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1200" u="none" cap="none" strike="noStrike"/>
                        <a:t>--</a:t>
                      </a:r>
                      <a:endParaRPr/>
                    </a:p>
                  </a:txBody>
                  <a:tcPr marT="7475" marB="0" marR="7475" marL="74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1200" u="none" cap="none" strike="noStrike"/>
                        <a:t>--</a:t>
                      </a:r>
                      <a:endParaRPr/>
                    </a:p>
                  </a:txBody>
                  <a:tcPr marT="7475" marB="0" marR="7475" marL="7475" anchor="ctr"/>
                </a:tc>
              </a:tr>
              <a:tr h="3806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1200" u="none" cap="none" strike="noStrike"/>
                        <a:t>3</a:t>
                      </a:r>
                      <a:endParaRPr/>
                    </a:p>
                  </a:txBody>
                  <a:tcPr marT="7475" marB="0" marR="7475" marL="7475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The </a:t>
                      </a:r>
                      <a:r>
                        <a:rPr lang="en-US" sz="12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container</a:t>
                      </a:r>
                      <a:r>
                        <a:rPr lang="en-US" sz="12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shall not have any sharp edges to cause it to get stuck in the rocket payload section which is made of cardboard.</a:t>
                      </a:r>
                      <a:endParaRPr/>
                    </a:p>
                  </a:txBody>
                  <a:tcPr marT="7475" marB="0" marR="7475" marL="74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Font typeface="Calibri"/>
                        <a:buNone/>
                      </a:pPr>
                      <a:r>
                        <a:rPr b="1" i="0" lang="en-US" sz="12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Partial</a:t>
                      </a:r>
                      <a:endParaRPr/>
                    </a:p>
                  </a:txBody>
                  <a:tcPr marT="7475" marB="0" marR="7475" marL="747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475" marB="0" marR="7475" marL="7475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Calibri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Medium problem:  why?</a:t>
                      </a:r>
                      <a:endParaRPr/>
                    </a:p>
                  </a:txBody>
                  <a:tcPr marT="7475" marB="0" marR="7475" marL="7475" anchor="ctr"/>
                </a:tc>
              </a:tr>
              <a:tr h="1492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1200" u="none" cap="none" strike="noStrike"/>
                        <a:t>4</a:t>
                      </a:r>
                      <a:endParaRPr/>
                    </a:p>
                  </a:txBody>
                  <a:tcPr marT="7475" marB="0" marR="7475" marL="7475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The </a:t>
                      </a:r>
                      <a:r>
                        <a:rPr lang="en-US" sz="12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container</a:t>
                      </a:r>
                      <a:r>
                        <a:rPr lang="en-US" sz="12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shall be a fluorescent color; pink, red or orange.</a:t>
                      </a:r>
                      <a:endParaRPr/>
                    </a:p>
                  </a:txBody>
                  <a:tcPr marT="7475" marB="0" marR="7475" marL="74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Font typeface="Calibri"/>
                        <a:buNone/>
                      </a:pPr>
                      <a:r>
                        <a:rPr b="1" i="0" lang="en-US" sz="12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No Comply</a:t>
                      </a:r>
                      <a:endParaRPr/>
                    </a:p>
                  </a:txBody>
                  <a:tcPr marT="7475" marB="0" marR="7475" marL="7475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475" marB="0" marR="7475" marL="7475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Font typeface="Calibri"/>
                        <a:buNone/>
                      </a:pPr>
                      <a:r>
                        <a:rPr b="1" i="1" lang="en-US" sz="1200" u="none" cap="none" strike="noStrik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Big problem:  why?</a:t>
                      </a:r>
                      <a:endParaRPr/>
                    </a:p>
                  </a:txBody>
                  <a:tcPr marT="7475" marB="0" marR="7475" marL="7475" anchor="ctr"/>
                </a:tc>
              </a:tr>
              <a:tr h="2985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1200" u="none" cap="none" strike="noStrike"/>
                        <a:t>5</a:t>
                      </a:r>
                      <a:endParaRPr/>
                    </a:p>
                  </a:txBody>
                  <a:tcPr marT="7475" marB="0" marR="7475" marL="7475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The rocket airframe shall not be used to restrain any deployable parts of the CanSat.</a:t>
                      </a:r>
                      <a:endParaRPr/>
                    </a:p>
                  </a:txBody>
                  <a:tcPr marT="7475" marB="0" marR="7475" marL="747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475" marB="0" marR="7475" marL="747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475" marB="0" marR="7475" marL="747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475" marB="0" marR="7475" marL="7475" anchor="b"/>
                </a:tc>
              </a:tr>
              <a:tr h="1492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1200" u="none" cap="none" strike="noStrike"/>
                        <a:t>6</a:t>
                      </a:r>
                      <a:endParaRPr/>
                    </a:p>
                  </a:txBody>
                  <a:tcPr marT="7475" marB="0" marR="7475" marL="7475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The rocket airframe shall not be used as part of the CanSat operations.</a:t>
                      </a:r>
                      <a:endParaRPr/>
                    </a:p>
                  </a:txBody>
                  <a:tcPr marT="7475" marB="0" marR="7475" marL="747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475" marB="0" marR="7475" marL="747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475" marB="0" marR="7475" marL="747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475" marB="0" marR="7475" marL="7475" anchor="b"/>
                </a:tc>
              </a:tr>
            </a:tbl>
          </a:graphicData>
        </a:graphic>
      </p:graphicFrame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6" name="Shape 10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Google Shape;1027;p112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2025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8" name="Google Shape;1028;p112"/>
          <p:cNvSpPr txBox="1"/>
          <p:nvPr>
            <p:ph idx="12" type="sldNum"/>
          </p:nvPr>
        </p:nvSpPr>
        <p:spPr>
          <a:xfrm>
            <a:off x="8001000" y="6477000"/>
            <a:ext cx="6858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9" name="Google Shape;1029;p11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Management</a:t>
            </a:r>
            <a:endParaRPr/>
          </a:p>
        </p:txBody>
      </p:sp>
      <p:sp>
        <p:nvSpPr>
          <p:cNvPr id="1030" name="Google Shape;1030;p112"/>
          <p:cNvSpPr txBox="1"/>
          <p:nvPr>
            <p:ph idx="1" type="subTitle"/>
          </p:nvPr>
        </p:nvSpPr>
        <p:spPr>
          <a:xfrm>
            <a:off x="1371600" y="4343400"/>
            <a:ext cx="6400800" cy="129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 Name(s) Go Here</a:t>
            </a:r>
            <a:endParaRPr/>
          </a:p>
          <a:p>
            <a:pPr indent="0" lvl="0" marL="0" marR="0" rtl="0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4" name="Shape 10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5" name="Google Shape;1035;p113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2025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/>
          </a:p>
        </p:txBody>
      </p:sp>
      <p:sp>
        <p:nvSpPr>
          <p:cNvPr id="1036" name="Google Shape;1036;p113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7" name="Google Shape;1037;p113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Status of Procurements</a:t>
            </a:r>
            <a:endParaRPr/>
          </a:p>
        </p:txBody>
      </p:sp>
      <p:sp>
        <p:nvSpPr>
          <p:cNvPr id="1038" name="Google Shape;1038;p113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Provide status of sensor and component procurements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What has been ordered, when it arrives, etc.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This should include flight and GCS hardware (and software if being ordered)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This information should be reflected in the overall schedule</a:t>
            </a:r>
            <a:endParaRPr/>
          </a:p>
        </p:txBody>
      </p:sp>
      <p:sp>
        <p:nvSpPr>
          <p:cNvPr id="1039" name="Google Shape;1039;p113"/>
          <p:cNvSpPr txBox="1"/>
          <p:nvPr/>
        </p:nvSpPr>
        <p:spPr>
          <a:xfrm>
            <a:off x="228600" y="6477000"/>
            <a:ext cx="22860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3" name="Shape 10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" name="Google Shape;1044;p114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2025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/>
          </a:p>
        </p:txBody>
      </p:sp>
      <p:sp>
        <p:nvSpPr>
          <p:cNvPr id="1045" name="Google Shape;1045;p114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6" name="Google Shape;1046;p114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CanSat Budget – Hardware</a:t>
            </a:r>
            <a:endParaRPr/>
          </a:p>
        </p:txBody>
      </p:sp>
      <p:sp>
        <p:nvSpPr>
          <p:cNvPr id="1047" name="Google Shape;1047;p114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Provide a table listing the costs of the CanSat flight hardware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Table should include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Cost of </a:t>
            </a:r>
            <a:r>
              <a:rPr lang="en-US"/>
              <a:t>each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components and hardware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Indication of whether these costs are actual, estimates, or budgeted values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Indication of hardware re-use from previous years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current market value for re-used components should be included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/>
              <a:t>Current market value of any free components, materials and services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1" lang="en-US" sz="24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Total expenses and compare to requirement(s)</a:t>
            </a:r>
            <a:endParaRPr/>
          </a:p>
        </p:txBody>
      </p:sp>
      <p:sp>
        <p:nvSpPr>
          <p:cNvPr id="1048" name="Google Shape;1048;p114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2" name="Shape 10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3" name="Google Shape;1053;p115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2025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/>
          </a:p>
        </p:txBody>
      </p:sp>
      <p:sp>
        <p:nvSpPr>
          <p:cNvPr id="1054" name="Google Shape;1054;p115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5" name="Google Shape;1055;p115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CanSat Budget – Other Costs</a:t>
            </a:r>
            <a:endParaRPr/>
          </a:p>
        </p:txBody>
      </p:sp>
      <p:sp>
        <p:nvSpPr>
          <p:cNvPr id="1056" name="Google Shape;1056;p115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/>
              <a:t>The goal(s) of this budget are</a:t>
            </a:r>
            <a:endParaRPr/>
          </a:p>
          <a:p>
            <a:pPr indent="-260350" lvl="1" marL="74295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–"/>
            </a:pPr>
            <a:r>
              <a:rPr lang="en-US" sz="1400"/>
              <a:t>T</a:t>
            </a:r>
            <a:r>
              <a:rPr lang="en-US" sz="1400"/>
              <a:t>o provide </a:t>
            </a:r>
            <a:r>
              <a:rPr lang="en-US" sz="1400"/>
              <a:t>an understanding of the overall design and development costs</a:t>
            </a:r>
            <a:endParaRPr sz="1400"/>
          </a:p>
          <a:p>
            <a:pPr indent="-260350" lvl="1" marL="74295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–"/>
            </a:pPr>
            <a:r>
              <a:rPr lang="en-US" sz="1400"/>
              <a:t>Get the teams thinking about the overall costs including necessary funds for travel</a:t>
            </a:r>
            <a:endParaRPr sz="1400"/>
          </a:p>
          <a:p>
            <a:pPr indent="-260350" lvl="1" marL="74295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–"/>
            </a:pPr>
            <a:r>
              <a:rPr lang="en-US" sz="1400"/>
              <a:t>Identify shortfalls in the budget that require attention</a:t>
            </a:r>
            <a:endParaRPr sz="1400"/>
          </a:p>
          <a:p>
            <a:pPr indent="-215900" lvl="2" marL="114300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lang="en-US" sz="1400"/>
              <a:t>In the past some teams have not been able to attend the competition due to a lack of funds</a:t>
            </a:r>
            <a:endParaRPr sz="1400"/>
          </a:p>
          <a:p>
            <a:pPr indent="-215900" lvl="2" marL="114300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lang="en-US" sz="1400"/>
              <a:t>If caught early enough, there are a number of resources for funding that may available to teams</a:t>
            </a:r>
            <a:endParaRPr sz="1400"/>
          </a:p>
          <a:p>
            <a:pPr indent="-342900" lvl="0" marL="3429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Table(s) (same format as Hardware Budget) showing</a:t>
            </a:r>
            <a:endParaRPr/>
          </a:p>
          <a:p>
            <a:pPr indent="-260350" lvl="1" marL="742950" marR="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–"/>
            </a:pPr>
            <a:r>
              <a:rPr b="0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Ground control station costs</a:t>
            </a:r>
            <a:endParaRPr sz="1400"/>
          </a:p>
          <a:p>
            <a:pPr indent="-260350" lvl="1" marL="742950" marR="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–"/>
            </a:pPr>
            <a:r>
              <a:rPr b="0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Other costs</a:t>
            </a:r>
            <a:endParaRPr sz="1400"/>
          </a:p>
          <a:p>
            <a:pPr indent="-228600" lvl="2" marL="114300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Prototyping</a:t>
            </a:r>
            <a:endParaRPr/>
          </a:p>
          <a:p>
            <a:pPr indent="-228600" lvl="2" marL="114300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Test facilities and equipment</a:t>
            </a:r>
            <a:endParaRPr/>
          </a:p>
          <a:p>
            <a:pPr indent="-228600" lvl="2" marL="114300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Rentals</a:t>
            </a:r>
            <a:endParaRPr/>
          </a:p>
          <a:p>
            <a:pPr indent="-228600" lvl="2" marL="114300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Computers</a:t>
            </a:r>
            <a:endParaRPr/>
          </a:p>
          <a:p>
            <a:pPr indent="-228600" lvl="2" marL="114300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Travel</a:t>
            </a:r>
            <a:endParaRPr/>
          </a:p>
          <a:p>
            <a:pPr indent="-285750" lvl="1" marL="742950" marR="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</a:pPr>
            <a:r>
              <a:rPr lang="en-US" sz="1800"/>
              <a:t>Sources of income</a:t>
            </a:r>
            <a:endParaRPr sz="1800"/>
          </a:p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400">
                <a:solidFill>
                  <a:schemeClr val="accent2"/>
                </a:solidFill>
              </a:rPr>
              <a:t>THE COMPETITION DOES NOT PROVIDE ANY DEVELOPMENT FUNDING OR DONORS</a:t>
            </a:r>
            <a:endParaRPr sz="1800"/>
          </a:p>
        </p:txBody>
      </p:sp>
      <p:sp>
        <p:nvSpPr>
          <p:cNvPr id="1057" name="Google Shape;1057;p115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1" name="Shape 10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2" name="Google Shape;1062;p116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2025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/>
          </a:p>
        </p:txBody>
      </p:sp>
      <p:sp>
        <p:nvSpPr>
          <p:cNvPr id="1063" name="Google Shape;1063;p116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4" name="Google Shape;1064;p116"/>
          <p:cNvSpPr txBox="1"/>
          <p:nvPr>
            <p:ph type="title"/>
          </p:nvPr>
        </p:nvSpPr>
        <p:spPr>
          <a:xfrm>
            <a:off x="1600200" y="76200"/>
            <a:ext cx="5943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Program Schedule Overview</a:t>
            </a:r>
            <a:endParaRPr/>
          </a:p>
        </p:txBody>
      </p:sp>
      <p:sp>
        <p:nvSpPr>
          <p:cNvPr id="1065" name="Google Shape;1065;p116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rgbClr val="0070C0"/>
              </a:buClr>
              <a:buSzPts val="1600"/>
              <a:buFont typeface="Arial"/>
              <a:buChar char="•"/>
            </a:pPr>
            <a:r>
              <a:rPr b="1" i="0" lang="en-US" sz="16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A one page Gantt summary chart showing task start and stop dates and durations shall be presented</a:t>
            </a:r>
            <a:endParaRPr/>
          </a:p>
          <a:p>
            <a:pPr indent="-285750" lvl="1" marL="74295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Schedule </a:t>
            </a: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should include linkages between tasks to provide the team with an idea of what happens in the overall flow when milestones are not met on time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b="1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Make sure the schedule is readable in the presentation</a:t>
            </a:r>
            <a:endParaRPr/>
          </a:p>
          <a:p>
            <a:pPr indent="-273050" lvl="1" marL="742950" marR="0" rtl="0" algn="l">
              <a:lnSpc>
                <a:spcPct val="8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–"/>
            </a:pPr>
            <a:r>
              <a:rPr b="0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Failure to do so will result in a loss of points	</a:t>
            </a:r>
            <a:endParaRPr/>
          </a:p>
        </p:txBody>
      </p:sp>
      <p:sp>
        <p:nvSpPr>
          <p:cNvPr id="1066" name="Google Shape;1066;p116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1067" name="Google Shape;1067;p116"/>
          <p:cNvSpPr/>
          <p:nvPr/>
        </p:nvSpPr>
        <p:spPr>
          <a:xfrm>
            <a:off x="8610600" y="152400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1" name="Shape 10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2" name="Google Shape;1072;p117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2025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/>
          </a:p>
        </p:txBody>
      </p:sp>
      <p:sp>
        <p:nvSpPr>
          <p:cNvPr id="1073" name="Google Shape;1073;p117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4" name="Google Shape;1074;p117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</a:pPr>
            <a:r>
              <a:rPr lang="en-US" sz="1600" u="sng">
                <a:solidFill>
                  <a:schemeClr val="accent2"/>
                </a:solidFill>
              </a:rPr>
              <a:t>Details</a:t>
            </a:r>
            <a:r>
              <a:rPr lang="en-US" sz="1600">
                <a:solidFill>
                  <a:srgbClr val="000000"/>
                </a:solidFill>
              </a:rPr>
              <a:t> </a:t>
            </a:r>
            <a:r>
              <a:rPr b="1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of development schedule to include</a:t>
            </a:r>
            <a:endParaRPr/>
          </a:p>
          <a:p>
            <a:pPr indent="-285750" lvl="1" marL="74295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Competition </a:t>
            </a: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milestones</a:t>
            </a:r>
            <a:endParaRPr/>
          </a:p>
          <a:p>
            <a:pPr indent="-285750" lvl="1" marL="74295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Academic milestones and holidays</a:t>
            </a:r>
            <a:endParaRPr/>
          </a:p>
          <a:p>
            <a:pPr indent="-285750" lvl="1" marL="74295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Major development activities </a:t>
            </a:r>
            <a:r>
              <a:rPr lang="en-US" sz="1600"/>
              <a:t>with </a:t>
            </a: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assignments</a:t>
            </a:r>
            <a:endParaRPr/>
          </a:p>
          <a:p>
            <a:pPr indent="-285750" lvl="1" marL="74295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Component/hardware deliveries</a:t>
            </a:r>
            <a:endParaRPr/>
          </a:p>
          <a:p>
            <a:pPr indent="-285750" lvl="1" marL="74295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Major integration and test activities and milestones</a:t>
            </a:r>
            <a:endParaRPr b="0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</a:pPr>
            <a:r>
              <a:rPr lang="en-US" sz="1600"/>
              <a:t>Team member vacations</a:t>
            </a:r>
            <a:endParaRPr sz="1600"/>
          </a:p>
          <a:p>
            <a:pPr indent="-342900" lvl="0" marL="34290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</a:pPr>
            <a:r>
              <a:rPr lang="en-US" sz="1600"/>
              <a:t>This can be presented in Gantt chart or table format</a:t>
            </a:r>
            <a:endParaRPr sz="1600"/>
          </a:p>
          <a:p>
            <a:pPr indent="-342900" lvl="0" marL="34290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b="1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goals of this schedule are to</a:t>
            </a:r>
            <a:endParaRPr/>
          </a:p>
          <a:p>
            <a:pPr indent="-285750" lvl="1" marL="74295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Provide a tool for the team to track progress of CanSat design and development</a:t>
            </a:r>
            <a:endParaRPr/>
          </a:p>
          <a:p>
            <a:pPr indent="-285750" lvl="1" marL="74295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Provide tool for judges to assess trouble areas and offer ways for the team to best meet the objectives of the competition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b="1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Make sure the schedule is readable in the presentation</a:t>
            </a:r>
            <a:endParaRPr/>
          </a:p>
          <a:p>
            <a:pPr indent="-285750" lvl="1" marL="74295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This may require the schedule to be broken between multiple slides</a:t>
            </a:r>
            <a:endParaRPr/>
          </a:p>
          <a:p>
            <a:pPr indent="-228600" lvl="2" marL="1143000" marR="0" rtl="0" algn="l">
              <a:lnSpc>
                <a:spcPct val="8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b="0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Failure to do so will result in a loss of points</a:t>
            </a:r>
            <a:endParaRPr/>
          </a:p>
        </p:txBody>
      </p:sp>
      <p:sp>
        <p:nvSpPr>
          <p:cNvPr id="1075" name="Google Shape;1075;p117"/>
          <p:cNvSpPr txBox="1"/>
          <p:nvPr>
            <p:ph type="title"/>
          </p:nvPr>
        </p:nvSpPr>
        <p:spPr>
          <a:xfrm>
            <a:off x="1600200" y="76200"/>
            <a:ext cx="5943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lang="en-US"/>
              <a:t>Detailed 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Program Schedule</a:t>
            </a:r>
            <a:endParaRPr/>
          </a:p>
        </p:txBody>
      </p:sp>
      <p:sp>
        <p:nvSpPr>
          <p:cNvPr id="1076" name="Google Shape;1076;p117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1077" name="Google Shape;1077;p117"/>
          <p:cNvSpPr/>
          <p:nvPr/>
        </p:nvSpPr>
        <p:spPr>
          <a:xfrm>
            <a:off x="8610600" y="152400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6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p37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2025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/>
          </a:p>
        </p:txBody>
      </p:sp>
      <p:sp>
        <p:nvSpPr>
          <p:cNvPr id="288" name="Google Shape;288;p37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9" name="Google Shape;289;p37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System Concept of Operations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(CONOPS)</a:t>
            </a:r>
            <a:endParaRPr/>
          </a:p>
        </p:txBody>
      </p:sp>
      <p:sp>
        <p:nvSpPr>
          <p:cNvPr id="290" name="Google Shape;290;p37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Slide(s)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providing overview of CanSat operations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I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nclude: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Pre-launch activities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Launch and descent operations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Be sure to include </a:t>
            </a:r>
            <a:r>
              <a:rPr lang="en-US"/>
              <a:t>Payload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operations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Post-launch recovery and data reduction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Focus on launch day activities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Team member roles and responsibilities on launch day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Simple flow diagrams and cartoons are a good way to present the CONOPS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Absolutely no hand-drawn diagrams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Photos are </a:t>
            </a:r>
            <a:r>
              <a:rPr lang="en-US"/>
              <a:t>acceptable</a:t>
            </a:r>
            <a:endParaRPr/>
          </a:p>
        </p:txBody>
      </p:sp>
      <p:sp>
        <p:nvSpPr>
          <p:cNvPr id="291" name="Google Shape;291;p37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2" name="Google Shape;292;p37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1" name="Shape 10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2" name="Google Shape;1082;p118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Shipping and Transportation</a:t>
            </a:r>
            <a:endParaRPr b="1" i="0" sz="2400" u="none" cap="none" strike="noStrik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3" name="Google Shape;1083;p118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Discuss plans for shipping/transporting the CanSat hardware to the launch site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 past competitions, CanSat hardware checked with airlines was </a:t>
            </a:r>
            <a:r>
              <a:rPr b="1" i="1" lang="en-US" sz="2400" u="sng" cap="none" strike="noStrike">
                <a:solidFill>
                  <a:srgbClr val="7373D1"/>
                </a:solidFill>
                <a:latin typeface="Arial"/>
                <a:ea typeface="Arial"/>
                <a:cs typeface="Arial"/>
                <a:sym typeface="Arial"/>
              </a:rPr>
              <a:t>lost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Consider options for shipping hardware to the launch site (typical for a satellite and ground system program)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Consider carry-on restrictions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Consider customs and international regulations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Consider shipping/transportation of tools and equipment</a:t>
            </a:r>
            <a:endParaRPr/>
          </a:p>
          <a:p>
            <a:pPr indent="-1333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4" name="Google Shape;1084;p118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2025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CDR:  Team ### (Team Number and Name)</a:t>
            </a:r>
            <a:endParaRPr/>
          </a:p>
        </p:txBody>
      </p:sp>
      <p:sp>
        <p:nvSpPr>
          <p:cNvPr id="1085" name="Google Shape;1085;p118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086" name="Google Shape;1086;p118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7" name="Google Shape;1087;p118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1" name="Shape 10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2" name="Google Shape;1092;p119"/>
          <p:cNvSpPr txBox="1"/>
          <p:nvPr>
            <p:ph type="title"/>
          </p:nvPr>
        </p:nvSpPr>
        <p:spPr>
          <a:xfrm>
            <a:off x="1586900" y="60425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Conclusions</a:t>
            </a:r>
            <a:endParaRPr/>
          </a:p>
        </p:txBody>
      </p:sp>
      <p:sp>
        <p:nvSpPr>
          <p:cNvPr id="1093" name="Google Shape;1093;p119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Presentation summary and conclusions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 general include the following: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Major accomplishments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Major unfinished work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Testing to complete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Flight software status</a:t>
            </a:r>
            <a:endParaRPr/>
          </a:p>
          <a:p>
            <a:pPr indent="-1905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4" name="Google Shape;1094;p119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2025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/>
          </a:p>
        </p:txBody>
      </p:sp>
      <p:sp>
        <p:nvSpPr>
          <p:cNvPr id="1095" name="Google Shape;1095;p119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6" name="Google Shape;1096;p119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7" name="Google Shape;1097;p119"/>
          <p:cNvSpPr txBox="1"/>
          <p:nvPr/>
        </p:nvSpPr>
        <p:spPr>
          <a:xfrm>
            <a:off x="228600" y="6477000"/>
            <a:ext cx="22860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1" name="Shape 1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2" name="Google Shape;1102;p120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2025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3" name="Google Shape;1103;p120"/>
          <p:cNvSpPr txBox="1"/>
          <p:nvPr>
            <p:ph idx="12" type="sldNum"/>
          </p:nvPr>
        </p:nvSpPr>
        <p:spPr>
          <a:xfrm>
            <a:off x="8001000" y="6477000"/>
            <a:ext cx="6858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4" name="Google Shape;1104;p120"/>
          <p:cNvSpPr txBox="1"/>
          <p:nvPr>
            <p:ph type="ctrTitle"/>
          </p:nvPr>
        </p:nvSpPr>
        <p:spPr>
          <a:xfrm>
            <a:off x="685800" y="2130425"/>
            <a:ext cx="48006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Presentation Scoring &amp; Additional Information</a:t>
            </a:r>
            <a:endParaRPr/>
          </a:p>
        </p:txBody>
      </p:sp>
      <p:sp>
        <p:nvSpPr>
          <p:cNvPr id="1105" name="Google Shape;1105;p120"/>
          <p:cNvSpPr txBox="1"/>
          <p:nvPr>
            <p:ph idx="1" type="subTitle"/>
          </p:nvPr>
        </p:nvSpPr>
        <p:spPr>
          <a:xfrm>
            <a:off x="1371600" y="4343400"/>
            <a:ext cx="6400800" cy="129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1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following slides provide additional information regarding presentation scoring, as well as recommendations for the presentations and slides</a:t>
            </a:r>
            <a:endParaRPr/>
          </a:p>
        </p:txBody>
      </p:sp>
      <p:sp>
        <p:nvSpPr>
          <p:cNvPr id="1106" name="Google Shape;1106;p120"/>
          <p:cNvSpPr/>
          <p:nvPr/>
        </p:nvSpPr>
        <p:spPr>
          <a:xfrm>
            <a:off x="5660409" y="1178257"/>
            <a:ext cx="3200400" cy="3048000"/>
          </a:xfrm>
          <a:prstGeom prst="octagon">
            <a:avLst>
              <a:gd fmla="val 29289" name="adj"/>
            </a:avLst>
          </a:prstGeom>
          <a:gradFill>
            <a:gsLst>
              <a:gs pos="0">
                <a:srgbClr val="9DAFB1"/>
              </a:gs>
              <a:gs pos="80000">
                <a:srgbClr val="CEE7EA"/>
              </a:gs>
              <a:gs pos="100000">
                <a:srgbClr val="CFE8EB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Do Not Include the Following Charts in the Presentations</a:t>
            </a:r>
            <a:endParaRPr b="0" i="0" sz="24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0" name="Shape 1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1" name="Google Shape;1111;p121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Presentation Scoring</a:t>
            </a:r>
            <a:endParaRPr/>
          </a:p>
        </p:txBody>
      </p:sp>
      <p:sp>
        <p:nvSpPr>
          <p:cNvPr id="1112" name="Google Shape;1112;p121"/>
          <p:cNvSpPr txBox="1"/>
          <p:nvPr>
            <p:ph idx="2" type="body"/>
          </p:nvPr>
        </p:nvSpPr>
        <p:spPr>
          <a:xfrm>
            <a:off x="259525" y="1066800"/>
            <a:ext cx="86559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1800"/>
              <a:buFont typeface="Arial"/>
              <a:buChar char="•"/>
            </a:pPr>
            <a:r>
              <a:rPr b="1" i="0" lang="en-US" sz="18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Each slide in this template is scored on a scale of 0 to 2 points</a:t>
            </a:r>
            <a:endParaRPr/>
          </a:p>
          <a:p>
            <a:pPr indent="-285750" lvl="1" marL="74295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0 = missing or no compliance to the intent of the requirement</a:t>
            </a:r>
            <a:endParaRPr/>
          </a:p>
          <a:p>
            <a:pPr indent="-285750" lvl="1" marL="74295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 = topic incomplete or partial compliance to requirement(s)</a:t>
            </a:r>
            <a:endParaRPr/>
          </a:p>
          <a:p>
            <a:pPr indent="-285750" lvl="1" marL="74295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 = complete and demonstrates requirement(s) met</a:t>
            </a:r>
            <a:endParaRPr/>
          </a:p>
          <a:p>
            <a:pPr indent="-342900" lvl="0" marL="3429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Each section of the presentation (System Overview, Sensor Subsystems, etc.) is weighted according to the table</a:t>
            </a:r>
            <a:endParaRPr/>
          </a:p>
          <a:p>
            <a:pPr indent="-342900" lvl="0" marL="3429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Each team will receive a link to a summary score sheet that will contain all their competition scores</a:t>
            </a:r>
            <a:endParaRPr/>
          </a:p>
        </p:txBody>
      </p:sp>
      <p:sp>
        <p:nvSpPr>
          <p:cNvPr id="1113" name="Google Shape;1113;p121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2025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4" name="Google Shape;1114;p121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8" name="Shape 1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9" name="Google Shape;1119;p122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2025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0" name="Google Shape;1120;p122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1" name="Google Shape;1121;p122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PPT Template Use</a:t>
            </a:r>
            <a:endParaRPr/>
          </a:p>
        </p:txBody>
      </p:sp>
      <p:sp>
        <p:nvSpPr>
          <p:cNvPr id="1122" name="Google Shape;1122;p122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302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/>
              <a:t>All teams shall use this presentation template</a:t>
            </a:r>
            <a:endParaRPr/>
          </a:p>
          <a:p>
            <a:pPr indent="-330200" lvl="0" marL="3429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/>
              <a:t>Team logos</a:t>
            </a:r>
            <a:endParaRPr/>
          </a:p>
          <a:p>
            <a:pPr indent="-273050" lvl="1" marL="74295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</a:pPr>
            <a:r>
              <a:rPr lang="en-US" sz="1800"/>
              <a:t>A team logo can be inserted into the placeholder location (and size) on the master slide</a:t>
            </a:r>
            <a:endParaRPr/>
          </a:p>
          <a:p>
            <a:pPr indent="-273050" lvl="1" marL="74295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</a:pPr>
            <a:r>
              <a:rPr lang="en-US" sz="1800"/>
              <a:t>If no logo is to be used, remove the placeholder from the master slide</a:t>
            </a:r>
            <a:endParaRPr/>
          </a:p>
          <a:p>
            <a:pPr indent="-330200" lvl="0" marL="3429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/>
              <a:t>Team number and name must be in the footer of each slide</a:t>
            </a:r>
            <a:endParaRPr/>
          </a:p>
          <a:p>
            <a:pPr indent="-330200" lvl="0" marL="3429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/>
              <a:t>On each slide, replace the “Name goes here” in the bottom left corner with the name of the person(s) presenting that slide</a:t>
            </a:r>
            <a:endParaRPr/>
          </a:p>
          <a:p>
            <a:pPr indent="-273050" lvl="1" marL="74295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</a:pPr>
            <a:r>
              <a:rPr lang="en-US" sz="1800"/>
              <a:t>This will allow the judges to know the person to address any questions or comments to</a:t>
            </a:r>
            <a:endParaRPr sz="2000"/>
          </a:p>
          <a:p>
            <a:pPr indent="-215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6" name="Shape 1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" name="Google Shape;1127;p123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Presentation Template Update Log </a:t>
            </a:r>
            <a:b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(Do not include in presentation) </a:t>
            </a:r>
            <a:endParaRPr b="1" i="0" sz="2400" u="none" cap="none" strike="noStrik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8" name="Google Shape;1128;p123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1.0 – Initial version for </a:t>
            </a:r>
            <a:r>
              <a:rPr lang="en-US" sz="1800"/>
              <a:t>2023</a:t>
            </a:r>
            <a:endParaRPr sz="18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  <a:p>
            <a:pPr indent="0" lvl="0" marL="3429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9" name="Google Shape;1129;p123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2025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0" name="Google Shape;1130;p123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